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5"/>
  </p:notesMasterIdLst>
  <p:handoutMasterIdLst>
    <p:handoutMasterId r:id="rId86"/>
  </p:handoutMasterIdLst>
  <p:sldIdLst>
    <p:sldId id="885" r:id="rId2"/>
    <p:sldId id="890" r:id="rId3"/>
    <p:sldId id="897" r:id="rId4"/>
    <p:sldId id="895" r:id="rId5"/>
    <p:sldId id="896" r:id="rId6"/>
    <p:sldId id="812" r:id="rId7"/>
    <p:sldId id="810" r:id="rId8"/>
    <p:sldId id="813" r:id="rId9"/>
    <p:sldId id="814" r:id="rId10"/>
    <p:sldId id="815" r:id="rId11"/>
    <p:sldId id="816" r:id="rId12"/>
    <p:sldId id="820" r:id="rId13"/>
    <p:sldId id="821" r:id="rId14"/>
    <p:sldId id="827" r:id="rId15"/>
    <p:sldId id="828" r:id="rId16"/>
    <p:sldId id="829" r:id="rId17"/>
    <p:sldId id="823" r:id="rId18"/>
    <p:sldId id="824" r:id="rId19"/>
    <p:sldId id="825" r:id="rId20"/>
    <p:sldId id="913" r:id="rId21"/>
    <p:sldId id="826" r:id="rId22"/>
    <p:sldId id="912" r:id="rId23"/>
    <p:sldId id="914" r:id="rId24"/>
    <p:sldId id="925" r:id="rId25"/>
    <p:sldId id="926" r:id="rId26"/>
    <p:sldId id="927" r:id="rId27"/>
    <p:sldId id="928" r:id="rId28"/>
    <p:sldId id="777" r:id="rId29"/>
    <p:sldId id="930" r:id="rId30"/>
    <p:sldId id="832" r:id="rId31"/>
    <p:sldId id="931" r:id="rId32"/>
    <p:sldId id="932" r:id="rId33"/>
    <p:sldId id="830" r:id="rId34"/>
    <p:sldId id="929" r:id="rId35"/>
    <p:sldId id="938" r:id="rId36"/>
    <p:sldId id="937" r:id="rId37"/>
    <p:sldId id="834" r:id="rId38"/>
    <p:sldId id="933" r:id="rId39"/>
    <p:sldId id="908" r:id="rId40"/>
    <p:sldId id="935" r:id="rId41"/>
    <p:sldId id="851" r:id="rId42"/>
    <p:sldId id="837" r:id="rId43"/>
    <p:sldId id="838" r:id="rId44"/>
    <p:sldId id="839" r:id="rId45"/>
    <p:sldId id="934" r:id="rId46"/>
    <p:sldId id="835" r:id="rId47"/>
    <p:sldId id="854" r:id="rId48"/>
    <p:sldId id="843" r:id="rId49"/>
    <p:sldId id="924" r:id="rId50"/>
    <p:sldId id="852" r:id="rId51"/>
    <p:sldId id="844" r:id="rId52"/>
    <p:sldId id="845" r:id="rId53"/>
    <p:sldId id="850" r:id="rId54"/>
    <p:sldId id="781" r:id="rId55"/>
    <p:sldId id="782" r:id="rId56"/>
    <p:sldId id="783" r:id="rId57"/>
    <p:sldId id="784" r:id="rId58"/>
    <p:sldId id="785" r:id="rId59"/>
    <p:sldId id="786" r:id="rId60"/>
    <p:sldId id="787" r:id="rId61"/>
    <p:sldId id="788" r:id="rId62"/>
    <p:sldId id="847" r:id="rId63"/>
    <p:sldId id="789" r:id="rId64"/>
    <p:sldId id="797" r:id="rId65"/>
    <p:sldId id="791" r:id="rId66"/>
    <p:sldId id="799" r:id="rId67"/>
    <p:sldId id="849" r:id="rId68"/>
    <p:sldId id="800" r:id="rId69"/>
    <p:sldId id="806" r:id="rId70"/>
    <p:sldId id="920" r:id="rId71"/>
    <p:sldId id="921" r:id="rId72"/>
    <p:sldId id="922" r:id="rId73"/>
    <p:sldId id="923" r:id="rId74"/>
    <p:sldId id="918" r:id="rId75"/>
    <p:sldId id="936" r:id="rId76"/>
    <p:sldId id="941" r:id="rId77"/>
    <p:sldId id="875" r:id="rId78"/>
    <p:sldId id="876" r:id="rId79"/>
    <p:sldId id="904" r:id="rId80"/>
    <p:sldId id="883" r:id="rId81"/>
    <p:sldId id="877" r:id="rId82"/>
    <p:sldId id="878" r:id="rId83"/>
    <p:sldId id="752" r:id="rId84"/>
  </p:sldIdLst>
  <p:sldSz cx="9144000" cy="6858000" type="screen4x3"/>
  <p:notesSz cx="6858000" cy="9199563"/>
  <p:defaultTextStyle>
    <a:defPPr>
      <a:defRPr lang="en-US"/>
    </a:defPPr>
    <a:lvl1pPr algn="ctr" rtl="0" fontAlgn="base">
      <a:spcBef>
        <a:spcPct val="0"/>
      </a:spcBef>
      <a:spcAft>
        <a:spcPct val="0"/>
      </a:spcAft>
      <a:defRPr sz="6000" kern="1200">
        <a:solidFill>
          <a:schemeClr val="tx1"/>
        </a:solidFill>
        <a:latin typeface="Arial" charset="0"/>
        <a:ea typeface="+mn-ea"/>
        <a:cs typeface="+mn-cs"/>
      </a:defRPr>
    </a:lvl1pPr>
    <a:lvl2pPr marL="457200" algn="ctr" rtl="0" fontAlgn="base">
      <a:spcBef>
        <a:spcPct val="0"/>
      </a:spcBef>
      <a:spcAft>
        <a:spcPct val="0"/>
      </a:spcAft>
      <a:defRPr sz="6000" kern="1200">
        <a:solidFill>
          <a:schemeClr val="tx1"/>
        </a:solidFill>
        <a:latin typeface="Arial" charset="0"/>
        <a:ea typeface="+mn-ea"/>
        <a:cs typeface="+mn-cs"/>
      </a:defRPr>
    </a:lvl2pPr>
    <a:lvl3pPr marL="914400" algn="ctr" rtl="0" fontAlgn="base">
      <a:spcBef>
        <a:spcPct val="0"/>
      </a:spcBef>
      <a:spcAft>
        <a:spcPct val="0"/>
      </a:spcAft>
      <a:defRPr sz="6000" kern="1200">
        <a:solidFill>
          <a:schemeClr val="tx1"/>
        </a:solidFill>
        <a:latin typeface="Arial" charset="0"/>
        <a:ea typeface="+mn-ea"/>
        <a:cs typeface="+mn-cs"/>
      </a:defRPr>
    </a:lvl3pPr>
    <a:lvl4pPr marL="1371600" algn="ctr" rtl="0" fontAlgn="base">
      <a:spcBef>
        <a:spcPct val="0"/>
      </a:spcBef>
      <a:spcAft>
        <a:spcPct val="0"/>
      </a:spcAft>
      <a:defRPr sz="6000" kern="1200">
        <a:solidFill>
          <a:schemeClr val="tx1"/>
        </a:solidFill>
        <a:latin typeface="Arial" charset="0"/>
        <a:ea typeface="+mn-ea"/>
        <a:cs typeface="+mn-cs"/>
      </a:defRPr>
    </a:lvl4pPr>
    <a:lvl5pPr marL="1828800" algn="ctr" rtl="0" fontAlgn="base">
      <a:spcBef>
        <a:spcPct val="0"/>
      </a:spcBef>
      <a:spcAft>
        <a:spcPct val="0"/>
      </a:spcAft>
      <a:defRPr sz="6000" kern="1200">
        <a:solidFill>
          <a:schemeClr val="tx1"/>
        </a:solidFill>
        <a:latin typeface="Arial" charset="0"/>
        <a:ea typeface="+mn-ea"/>
        <a:cs typeface="+mn-cs"/>
      </a:defRPr>
    </a:lvl5pPr>
    <a:lvl6pPr marL="2286000" algn="l" defTabSz="914400" rtl="0" eaLnBrk="1" latinLnBrk="0" hangingPunct="1">
      <a:defRPr sz="6000" kern="1200">
        <a:solidFill>
          <a:schemeClr val="tx1"/>
        </a:solidFill>
        <a:latin typeface="Arial" charset="0"/>
        <a:ea typeface="+mn-ea"/>
        <a:cs typeface="+mn-cs"/>
      </a:defRPr>
    </a:lvl6pPr>
    <a:lvl7pPr marL="2743200" algn="l" defTabSz="914400" rtl="0" eaLnBrk="1" latinLnBrk="0" hangingPunct="1">
      <a:defRPr sz="6000" kern="1200">
        <a:solidFill>
          <a:schemeClr val="tx1"/>
        </a:solidFill>
        <a:latin typeface="Arial" charset="0"/>
        <a:ea typeface="+mn-ea"/>
        <a:cs typeface="+mn-cs"/>
      </a:defRPr>
    </a:lvl7pPr>
    <a:lvl8pPr marL="3200400" algn="l" defTabSz="914400" rtl="0" eaLnBrk="1" latinLnBrk="0" hangingPunct="1">
      <a:defRPr sz="6000" kern="1200">
        <a:solidFill>
          <a:schemeClr val="tx1"/>
        </a:solidFill>
        <a:latin typeface="Arial" charset="0"/>
        <a:ea typeface="+mn-ea"/>
        <a:cs typeface="+mn-cs"/>
      </a:defRPr>
    </a:lvl8pPr>
    <a:lvl9pPr marL="3657600" algn="l" defTabSz="914400" rtl="0" eaLnBrk="1" latinLnBrk="0" hangingPunct="1">
      <a:defRPr sz="6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904"/>
    <a:srgbClr val="339966"/>
    <a:srgbClr val="339933"/>
    <a:srgbClr val="006600"/>
    <a:srgbClr val="FFB20D"/>
    <a:srgbClr val="1D05D1"/>
    <a:srgbClr val="FF0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7" autoAdjust="0"/>
    <p:restoredTop sz="89587" autoAdjust="0"/>
  </p:normalViewPr>
  <p:slideViewPr>
    <p:cSldViewPr>
      <p:cViewPr varScale="1">
        <p:scale>
          <a:sx n="71" d="100"/>
          <a:sy n="71" d="100"/>
        </p:scale>
        <p:origin x="1074" y="66"/>
      </p:cViewPr>
      <p:guideLst>
        <p:guide orient="horz" pos="2160"/>
        <p:guide pos="2880"/>
      </p:guideLst>
    </p:cSldViewPr>
  </p:slideViewPr>
  <p:outlineViewPr>
    <p:cViewPr>
      <p:scale>
        <a:sx n="33" d="100"/>
        <a:sy n="33" d="100"/>
      </p:scale>
      <p:origin x="0" y="20868"/>
    </p:cViewPr>
  </p:outlineViewPr>
  <p:notesTextViewPr>
    <p:cViewPr>
      <p:scale>
        <a:sx n="100" d="100"/>
        <a:sy n="100" d="100"/>
      </p:scale>
      <p:origin x="0" y="0"/>
    </p:cViewPr>
  </p:notesTextViewPr>
  <p:sorterViewPr>
    <p:cViewPr>
      <p:scale>
        <a:sx n="100" d="100"/>
        <a:sy n="100" d="100"/>
      </p:scale>
      <p:origin x="0" y="25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320" tIns="45160" rIns="90320" bIns="45160" numCol="1" anchor="t" anchorCtr="0" compatLnSpc="1">
            <a:prstTxWarp prst="textNoShape">
              <a:avLst/>
            </a:prstTxWarp>
          </a:bodyPr>
          <a:lstStyle>
            <a:lvl1pPr algn="l" defTabSz="903536">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0320" tIns="45160" rIns="90320" bIns="45160" numCol="1" anchor="t" anchorCtr="0" compatLnSpc="1">
            <a:prstTxWarp prst="textNoShape">
              <a:avLst/>
            </a:prstTxWarp>
          </a:bodyPr>
          <a:lstStyle>
            <a:lvl1pPr algn="r" defTabSz="903536">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736013"/>
            <a:ext cx="2971800" cy="461962"/>
          </a:xfrm>
          <a:prstGeom prst="rect">
            <a:avLst/>
          </a:prstGeom>
          <a:noFill/>
          <a:ln w="9525">
            <a:noFill/>
            <a:miter lim="800000"/>
            <a:headEnd/>
            <a:tailEnd/>
          </a:ln>
          <a:effectLst/>
        </p:spPr>
        <p:txBody>
          <a:bodyPr vert="horz" wrap="square" lIns="90320" tIns="45160" rIns="90320" bIns="45160" numCol="1" anchor="b" anchorCtr="0" compatLnSpc="1">
            <a:prstTxWarp prst="textNoShape">
              <a:avLst/>
            </a:prstTxWarp>
          </a:bodyPr>
          <a:lstStyle>
            <a:lvl1pPr algn="l" defTabSz="903536">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736013"/>
            <a:ext cx="2971800" cy="461962"/>
          </a:xfrm>
          <a:prstGeom prst="rect">
            <a:avLst/>
          </a:prstGeom>
          <a:noFill/>
          <a:ln w="9525">
            <a:noFill/>
            <a:miter lim="800000"/>
            <a:headEnd/>
            <a:tailEnd/>
          </a:ln>
          <a:effectLst/>
        </p:spPr>
        <p:txBody>
          <a:bodyPr vert="horz" wrap="square" lIns="90320" tIns="45160" rIns="90320" bIns="45160" numCol="1" anchor="b" anchorCtr="0" compatLnSpc="1">
            <a:prstTxWarp prst="textNoShape">
              <a:avLst/>
            </a:prstTxWarp>
          </a:bodyPr>
          <a:lstStyle>
            <a:lvl1pPr algn="r" defTabSz="903536">
              <a:defRPr sz="1200">
                <a:latin typeface="Arial" charset="0"/>
              </a:defRPr>
            </a:lvl1pPr>
          </a:lstStyle>
          <a:p>
            <a:pPr>
              <a:defRPr/>
            </a:pPr>
            <a:fld id="{3777CCC9-92CE-429D-AA51-CEC33B0B31AA}" type="slidenum">
              <a:rPr lang="en-US"/>
              <a:pPr>
                <a:defRPr/>
              </a:pPr>
              <a:t>‹#›</a:t>
            </a:fld>
            <a:endParaRPr lang="en-US"/>
          </a:p>
        </p:txBody>
      </p:sp>
    </p:spTree>
    <p:extLst>
      <p:ext uri="{BB962C8B-B14F-4D97-AF65-F5344CB8AC3E}">
        <p14:creationId xmlns:p14="http://schemas.microsoft.com/office/powerpoint/2010/main" val="1966266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145" tIns="45073" rIns="90145" bIns="45073" numCol="1" anchor="t" anchorCtr="0" compatLnSpc="1">
            <a:prstTxWarp prst="textNoShape">
              <a:avLst/>
            </a:prstTxWarp>
          </a:bodyPr>
          <a:lstStyle>
            <a:lvl1pPr algn="l" defTabSz="901973">
              <a:defRPr sz="1200">
                <a:latin typeface="Arial" charset="0"/>
              </a:defRPr>
            </a:lvl1pPr>
          </a:lstStyle>
          <a:p>
            <a:pPr>
              <a:defRPr/>
            </a:pPr>
            <a:endParaRPr lang="en-US"/>
          </a:p>
        </p:txBody>
      </p:sp>
      <p:sp>
        <p:nvSpPr>
          <p:cNvPr id="53251"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0145" tIns="45073" rIns="90145" bIns="45073" numCol="1" anchor="t" anchorCtr="0" compatLnSpc="1">
            <a:prstTxWarp prst="textNoShape">
              <a:avLst/>
            </a:prstTxWarp>
          </a:bodyPr>
          <a:lstStyle>
            <a:lvl1pPr algn="r" defTabSz="901973">
              <a:defRPr sz="1200">
                <a:latin typeface="Arial" charset="0"/>
              </a:defRPr>
            </a:lvl1pPr>
          </a:lstStyle>
          <a:p>
            <a:pPr>
              <a:defRPr/>
            </a:pPr>
            <a:endParaRPr lang="en-US"/>
          </a:p>
        </p:txBody>
      </p:sp>
      <p:sp>
        <p:nvSpPr>
          <p:cNvPr id="506884" name="Rectangle 4"/>
          <p:cNvSpPr>
            <a:spLocks noGrp="1" noRot="1" noChangeAspect="1" noChangeArrowheads="1" noTextEdit="1"/>
          </p:cNvSpPr>
          <p:nvPr>
            <p:ph type="sldImg" idx="2"/>
          </p:nvPr>
        </p:nvSpPr>
        <p:spPr bwMode="auto">
          <a:xfrm>
            <a:off x="1128713" y="688975"/>
            <a:ext cx="4602162" cy="3452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0145" tIns="45073" rIns="90145" bIns="450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736013"/>
            <a:ext cx="2971800" cy="461962"/>
          </a:xfrm>
          <a:prstGeom prst="rect">
            <a:avLst/>
          </a:prstGeom>
          <a:noFill/>
          <a:ln w="9525">
            <a:noFill/>
            <a:miter lim="800000"/>
            <a:headEnd/>
            <a:tailEnd/>
          </a:ln>
          <a:effectLst/>
        </p:spPr>
        <p:txBody>
          <a:bodyPr vert="horz" wrap="square" lIns="90145" tIns="45073" rIns="90145" bIns="45073" numCol="1" anchor="b" anchorCtr="0" compatLnSpc="1">
            <a:prstTxWarp prst="textNoShape">
              <a:avLst/>
            </a:prstTxWarp>
          </a:bodyPr>
          <a:lstStyle>
            <a:lvl1pPr algn="l" defTabSz="901973">
              <a:defRPr sz="1200">
                <a:latin typeface="Arial" charset="0"/>
              </a:defRPr>
            </a:lvl1pPr>
          </a:lstStyle>
          <a:p>
            <a:pPr>
              <a:defRPr/>
            </a:pPr>
            <a:endParaRPr lang="en-US"/>
          </a:p>
        </p:txBody>
      </p:sp>
      <p:sp>
        <p:nvSpPr>
          <p:cNvPr id="53255" name="Rectangle 7"/>
          <p:cNvSpPr>
            <a:spLocks noGrp="1" noChangeArrowheads="1"/>
          </p:cNvSpPr>
          <p:nvPr>
            <p:ph type="sldNum" sz="quarter" idx="5"/>
          </p:nvPr>
        </p:nvSpPr>
        <p:spPr bwMode="auto">
          <a:xfrm>
            <a:off x="3884613" y="8736013"/>
            <a:ext cx="2971800" cy="461962"/>
          </a:xfrm>
          <a:prstGeom prst="rect">
            <a:avLst/>
          </a:prstGeom>
          <a:noFill/>
          <a:ln w="9525">
            <a:noFill/>
            <a:miter lim="800000"/>
            <a:headEnd/>
            <a:tailEnd/>
          </a:ln>
          <a:effectLst/>
        </p:spPr>
        <p:txBody>
          <a:bodyPr vert="horz" wrap="square" lIns="90145" tIns="45073" rIns="90145" bIns="45073" numCol="1" anchor="b" anchorCtr="0" compatLnSpc="1">
            <a:prstTxWarp prst="textNoShape">
              <a:avLst/>
            </a:prstTxWarp>
          </a:bodyPr>
          <a:lstStyle>
            <a:lvl1pPr algn="r" defTabSz="901973">
              <a:defRPr sz="1200">
                <a:latin typeface="Arial" charset="0"/>
              </a:defRPr>
            </a:lvl1pPr>
          </a:lstStyle>
          <a:p>
            <a:pPr>
              <a:defRPr/>
            </a:pPr>
            <a:fld id="{0F436B54-55A5-4D5A-811F-3E06C5432660}" type="slidenum">
              <a:rPr lang="en-US"/>
              <a:pPr>
                <a:defRPr/>
              </a:pPr>
              <a:t>‹#›</a:t>
            </a:fld>
            <a:endParaRPr lang="en-US"/>
          </a:p>
        </p:txBody>
      </p:sp>
    </p:spTree>
    <p:extLst>
      <p:ext uri="{BB962C8B-B14F-4D97-AF65-F5344CB8AC3E}">
        <p14:creationId xmlns:p14="http://schemas.microsoft.com/office/powerpoint/2010/main" val="211985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a:ln/>
        </p:spPr>
      </p:sp>
      <p:sp>
        <p:nvSpPr>
          <p:cNvPr id="509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9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6000">
                <a:solidFill>
                  <a:schemeClr val="tx1"/>
                </a:solidFill>
                <a:latin typeface="Arial" charset="0"/>
              </a:defRPr>
            </a:lvl1pPr>
            <a:lvl2pPr marL="742950" indent="-285750" defTabSz="901700" eaLnBrk="0" hangingPunct="0">
              <a:defRPr sz="6000">
                <a:solidFill>
                  <a:schemeClr val="tx1"/>
                </a:solidFill>
                <a:latin typeface="Arial" charset="0"/>
              </a:defRPr>
            </a:lvl2pPr>
            <a:lvl3pPr marL="1143000" indent="-228600" defTabSz="901700" eaLnBrk="0" hangingPunct="0">
              <a:defRPr sz="6000">
                <a:solidFill>
                  <a:schemeClr val="tx1"/>
                </a:solidFill>
                <a:latin typeface="Arial" charset="0"/>
              </a:defRPr>
            </a:lvl3pPr>
            <a:lvl4pPr marL="1600200" indent="-228600" defTabSz="901700" eaLnBrk="0" hangingPunct="0">
              <a:defRPr sz="6000">
                <a:solidFill>
                  <a:schemeClr val="tx1"/>
                </a:solidFill>
                <a:latin typeface="Arial" charset="0"/>
              </a:defRPr>
            </a:lvl4pPr>
            <a:lvl5pPr marL="2057400" indent="-228600" defTabSz="901700" eaLnBrk="0" hangingPunct="0">
              <a:defRPr sz="6000">
                <a:solidFill>
                  <a:schemeClr val="tx1"/>
                </a:solidFill>
                <a:latin typeface="Arial" charset="0"/>
              </a:defRPr>
            </a:lvl5pPr>
            <a:lvl6pPr marL="2514600" indent="-228600" algn="ctr" defTabSz="901700" eaLnBrk="0" fontAlgn="base" hangingPunct="0">
              <a:spcBef>
                <a:spcPct val="0"/>
              </a:spcBef>
              <a:spcAft>
                <a:spcPct val="0"/>
              </a:spcAft>
              <a:defRPr sz="6000">
                <a:solidFill>
                  <a:schemeClr val="tx1"/>
                </a:solidFill>
                <a:latin typeface="Arial" charset="0"/>
              </a:defRPr>
            </a:lvl6pPr>
            <a:lvl7pPr marL="2971800" indent="-228600" algn="ctr" defTabSz="901700" eaLnBrk="0" fontAlgn="base" hangingPunct="0">
              <a:spcBef>
                <a:spcPct val="0"/>
              </a:spcBef>
              <a:spcAft>
                <a:spcPct val="0"/>
              </a:spcAft>
              <a:defRPr sz="6000">
                <a:solidFill>
                  <a:schemeClr val="tx1"/>
                </a:solidFill>
                <a:latin typeface="Arial" charset="0"/>
              </a:defRPr>
            </a:lvl7pPr>
            <a:lvl8pPr marL="3429000" indent="-228600" algn="ctr" defTabSz="901700" eaLnBrk="0" fontAlgn="base" hangingPunct="0">
              <a:spcBef>
                <a:spcPct val="0"/>
              </a:spcBef>
              <a:spcAft>
                <a:spcPct val="0"/>
              </a:spcAft>
              <a:defRPr sz="6000">
                <a:solidFill>
                  <a:schemeClr val="tx1"/>
                </a:solidFill>
                <a:latin typeface="Arial" charset="0"/>
              </a:defRPr>
            </a:lvl8pPr>
            <a:lvl9pPr marL="3886200" indent="-228600" algn="ctr" defTabSz="901700" eaLnBrk="0" fontAlgn="base" hangingPunct="0">
              <a:spcBef>
                <a:spcPct val="0"/>
              </a:spcBef>
              <a:spcAft>
                <a:spcPct val="0"/>
              </a:spcAft>
              <a:defRPr sz="6000">
                <a:solidFill>
                  <a:schemeClr val="tx1"/>
                </a:solidFill>
                <a:latin typeface="Arial" charset="0"/>
              </a:defRPr>
            </a:lvl9pPr>
          </a:lstStyle>
          <a:p>
            <a:pPr eaLnBrk="1" hangingPunct="1"/>
            <a:fld id="{AB5B17C6-906B-4E81-AE3E-0701C2EA6979}" type="slidenum">
              <a:rPr lang="en-US" altLang="en-US" sz="1200" smtClean="0"/>
              <a:pPr eaLnBrk="1" hangingPunct="1"/>
              <a:t>55</a:t>
            </a:fld>
            <a:endParaRPr lang="en-US" altLang="en-US" sz="1200" smtClean="0"/>
          </a:p>
        </p:txBody>
      </p:sp>
    </p:spTree>
    <p:extLst>
      <p:ext uri="{BB962C8B-B14F-4D97-AF65-F5344CB8AC3E}">
        <p14:creationId xmlns:p14="http://schemas.microsoft.com/office/powerpoint/2010/main" val="124321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1428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89587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10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27234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0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418962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1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0166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11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667057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11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358345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11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452537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11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9790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1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630137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11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581009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11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64315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35421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11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10818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11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15018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12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914957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12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728410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12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79675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12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289587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12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51997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12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87212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12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892450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12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81065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3856122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12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9493169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13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2373761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13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800877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13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91207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13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052306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13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60383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13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6946554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13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725049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27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57762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13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7758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128942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13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59659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7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958335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14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720815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809105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14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9846319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14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352191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83281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14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016643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14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69235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14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2894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39826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14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522265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15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036620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15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692380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15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342636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15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384246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15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0272831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15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940865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15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843020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15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6083409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15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0515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6025249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15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217906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16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750226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16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794252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16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6446636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16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273301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16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468205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16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2855453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16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401703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16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973344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16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88277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207847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16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9673190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17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626290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17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842419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17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44726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17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29436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17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62873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17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089301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17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72804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17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68778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17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86843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2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254760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17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967215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18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444164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18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976301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18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129498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18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321301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18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643175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18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556631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18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225222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18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924148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18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9806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3943791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18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24042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19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626329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19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052356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19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001334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19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2610997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19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97502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19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557361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19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934535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19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77494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19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8263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240859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19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98320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20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130315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20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539915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20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351962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20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629040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20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097972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20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742204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20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869679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20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432547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20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4963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68399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2516236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20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396982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2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596291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21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45766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21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451208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21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57657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21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100235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2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964954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21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094729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21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182673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21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2761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510201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21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157689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22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357484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22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544692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22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569014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22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01671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22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073309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22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458393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22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729196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22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904270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22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4127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2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015455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22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627073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23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999079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23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668373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23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167534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23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184879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23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371461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23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708033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23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55808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23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845327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itle" preserve="1">
  <p:cSld name="23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9469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94383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23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063041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24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4725455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24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981523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24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431472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24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032682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24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741429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24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8089060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24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924418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24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2090060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24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78924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3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986198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24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2169802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25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72375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25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3374748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25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461616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25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026521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25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290851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25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9901240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25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058654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25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91484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25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1464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3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8900275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26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1915487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itle" preserve="1">
  <p:cSld name="26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2615878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26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3673823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26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696632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26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409799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26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167637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26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485695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26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62659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26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076459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26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24572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3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922182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27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18976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27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299658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27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156166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itle" preserve="1">
  <p:cSld name="7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6517960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27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152568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27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490318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27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949494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27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8849371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27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6104482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08309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982972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14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3125397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14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9877822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7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533861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14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8091585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4338966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25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180231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12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7268734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6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247565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 preserve="1">
  <p:cSld name="3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5382553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1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94096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6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43819211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7D50C95-96B6-408B-8681-45C501F8AC13}" type="slidenum">
              <a:rPr lang="en-US"/>
              <a:pPr>
                <a:defRPr/>
              </a:pPr>
              <a:t>‹#›</a:t>
            </a:fld>
            <a:endParaRPr lang="en-US"/>
          </a:p>
        </p:txBody>
      </p:sp>
    </p:spTree>
    <p:extLst>
      <p:ext uri="{BB962C8B-B14F-4D97-AF65-F5344CB8AC3E}">
        <p14:creationId xmlns:p14="http://schemas.microsoft.com/office/powerpoint/2010/main" val="103665191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D241643-2AB9-4F99-B6F3-1CA709B0BA29}" type="slidenum">
              <a:rPr lang="en-US"/>
              <a:pPr>
                <a:defRPr/>
              </a:pPr>
              <a:t>‹#›</a:t>
            </a:fld>
            <a:endParaRPr lang="en-US"/>
          </a:p>
        </p:txBody>
      </p:sp>
    </p:spTree>
    <p:extLst>
      <p:ext uri="{BB962C8B-B14F-4D97-AF65-F5344CB8AC3E}">
        <p14:creationId xmlns:p14="http://schemas.microsoft.com/office/powerpoint/2010/main" val="21311537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34D01B4-45C3-4982-B572-F8329C31888D}" type="slidenum">
              <a:rPr lang="en-US"/>
              <a:pPr>
                <a:defRPr/>
              </a:pPr>
              <a:t>‹#›</a:t>
            </a:fld>
            <a:endParaRPr lang="en-US"/>
          </a:p>
        </p:txBody>
      </p:sp>
    </p:spTree>
    <p:extLst>
      <p:ext uri="{BB962C8B-B14F-4D97-AF65-F5344CB8AC3E}">
        <p14:creationId xmlns:p14="http://schemas.microsoft.com/office/powerpoint/2010/main" val="34978530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2E79B2F-8877-4E7A-A3EF-74D9BC2B7265}" type="slidenum">
              <a:rPr lang="en-US"/>
              <a:pPr>
                <a:defRPr/>
              </a:pPr>
              <a:t>‹#›</a:t>
            </a:fld>
            <a:endParaRPr lang="en-US"/>
          </a:p>
        </p:txBody>
      </p:sp>
    </p:spTree>
    <p:extLst>
      <p:ext uri="{BB962C8B-B14F-4D97-AF65-F5344CB8AC3E}">
        <p14:creationId xmlns:p14="http://schemas.microsoft.com/office/powerpoint/2010/main" val="37068685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CB23852-0C00-491C-94E5-70E83F20F08B}" type="slidenum">
              <a:rPr lang="en-US"/>
              <a:pPr>
                <a:defRPr/>
              </a:pPr>
              <a:t>‹#›</a:t>
            </a:fld>
            <a:endParaRPr lang="en-US"/>
          </a:p>
        </p:txBody>
      </p:sp>
    </p:spTree>
    <p:extLst>
      <p:ext uri="{BB962C8B-B14F-4D97-AF65-F5344CB8AC3E}">
        <p14:creationId xmlns:p14="http://schemas.microsoft.com/office/powerpoint/2010/main" val="290192476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6B2B43ED-007C-4664-AFB3-6E753BE6324B}" type="slidenum">
              <a:rPr lang="en-US"/>
              <a:pPr>
                <a:defRPr/>
              </a:pPr>
              <a:t>‹#›</a:t>
            </a:fld>
            <a:endParaRPr lang="en-US"/>
          </a:p>
        </p:txBody>
      </p:sp>
    </p:spTree>
    <p:extLst>
      <p:ext uri="{BB962C8B-B14F-4D97-AF65-F5344CB8AC3E}">
        <p14:creationId xmlns:p14="http://schemas.microsoft.com/office/powerpoint/2010/main" val="183037209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F9D5BED-447C-4088-9687-5CB47B178DF6}" type="slidenum">
              <a:rPr lang="en-US"/>
              <a:pPr>
                <a:defRPr/>
              </a:pPr>
              <a:t>‹#›</a:t>
            </a:fld>
            <a:endParaRPr lang="en-US"/>
          </a:p>
        </p:txBody>
      </p:sp>
    </p:spTree>
    <p:extLst>
      <p:ext uri="{BB962C8B-B14F-4D97-AF65-F5344CB8AC3E}">
        <p14:creationId xmlns:p14="http://schemas.microsoft.com/office/powerpoint/2010/main" val="231996648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751FDC5-CEAE-4321-96F1-15DB1A68B7E3}" type="slidenum">
              <a:rPr lang="en-US"/>
              <a:pPr>
                <a:defRPr/>
              </a:pPr>
              <a:t>‹#›</a:t>
            </a:fld>
            <a:endParaRPr lang="en-US"/>
          </a:p>
        </p:txBody>
      </p:sp>
    </p:spTree>
    <p:extLst>
      <p:ext uri="{BB962C8B-B14F-4D97-AF65-F5344CB8AC3E}">
        <p14:creationId xmlns:p14="http://schemas.microsoft.com/office/powerpoint/2010/main" val="8881363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E925147-AFC5-44C9-A14E-3CB6B12C23D0}" type="slidenum">
              <a:rPr lang="en-US"/>
              <a:pPr>
                <a:defRPr/>
              </a:pPr>
              <a:t>‹#›</a:t>
            </a:fld>
            <a:endParaRPr lang="en-US"/>
          </a:p>
        </p:txBody>
      </p:sp>
    </p:spTree>
    <p:extLst>
      <p:ext uri="{BB962C8B-B14F-4D97-AF65-F5344CB8AC3E}">
        <p14:creationId xmlns:p14="http://schemas.microsoft.com/office/powerpoint/2010/main" val="421224638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F78AC57-C2B5-4B2E-B7A9-D0EEE31A4730}" type="slidenum">
              <a:rPr lang="en-US"/>
              <a:pPr>
                <a:defRPr/>
              </a:pPr>
              <a:t>‹#›</a:t>
            </a:fld>
            <a:endParaRPr lang="en-US"/>
          </a:p>
        </p:txBody>
      </p:sp>
    </p:spTree>
    <p:extLst>
      <p:ext uri="{BB962C8B-B14F-4D97-AF65-F5344CB8AC3E}">
        <p14:creationId xmlns:p14="http://schemas.microsoft.com/office/powerpoint/2010/main" val="2368523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90619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35432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3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5121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3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53143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3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298601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4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43422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57971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4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90925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4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39177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4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20294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4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77085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4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09784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95710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4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3948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4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20153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4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50888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5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61259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5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14197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5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38446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5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645010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5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77991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5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29203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5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4486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44646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5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69684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5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252817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5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557793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6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31651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6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833622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6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29969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6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70315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6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6119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6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252402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6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05551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89426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6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742901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3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238181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3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683489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3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37282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019526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7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22934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7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80854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7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510702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7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89669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7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8582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581345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7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34750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7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88555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8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15744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8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8157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8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1195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8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341594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8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085471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8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0013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8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943673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8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03536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365052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8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952313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8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686238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9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6002364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9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60410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9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438025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9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113521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9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165482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9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238613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9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419665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9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8641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733163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9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540971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9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349857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10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1185466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10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728197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10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63190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10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2811172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10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4036015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0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37163413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10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8870011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10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533400"/>
            <a:ext cx="8229600" cy="1143000"/>
          </a:xfrm>
          <a:prstGeom prst="rect">
            <a:avLst/>
          </a:prstGeom>
          <a:noFill/>
          <a:ln w="9525">
            <a:noFill/>
            <a:miter lim="800000"/>
            <a:headEnd/>
            <a:tailEnd/>
          </a:ln>
        </p:spPr>
        <p:txBody>
          <a:bodyPr anchor="b"/>
          <a:lstStyle/>
          <a:p>
            <a:pPr algn="l" eaLnBrk="0" hangingPunct="0">
              <a:defRPr/>
            </a:pPr>
            <a:endParaRPr lang="en-US" sz="4400">
              <a:solidFill>
                <a:srgbClr val="800000"/>
              </a:solidFill>
              <a:latin typeface="Tahoma" pitchFamily="34" charset="0"/>
            </a:endParaRPr>
          </a:p>
        </p:txBody>
      </p:sp>
      <p:sp>
        <p:nvSpPr>
          <p:cNvPr id="3" name="Rectangle 3"/>
          <p:cNvSpPr>
            <a:spLocks noGrp="1" noChangeArrowheads="1"/>
          </p:cNvSpPr>
          <p:nvPr/>
        </p:nvSpPr>
        <p:spPr bwMode="auto">
          <a:xfrm>
            <a:off x="457200" y="1828800"/>
            <a:ext cx="8229600" cy="4302125"/>
          </a:xfrm>
          <a:prstGeom prst="rect">
            <a:avLst/>
          </a:prstGeom>
          <a:noFill/>
          <a:ln w="9525">
            <a:noFill/>
            <a:miter lim="800000"/>
            <a:headEnd/>
            <a:tailEnd/>
          </a:ln>
        </p:spPr>
        <p:txBody>
          <a:bodyPr/>
          <a:lstStyle/>
          <a:p>
            <a:pPr marL="469900" indent="-469900" algn="l" eaLnBrk="0" hangingPunct="0">
              <a:spcBef>
                <a:spcPct val="20000"/>
              </a:spcBef>
              <a:buClr>
                <a:srgbClr val="67614A"/>
              </a:buClr>
              <a:buFont typeface="Wingdings" pitchFamily="2" charset="2"/>
              <a:buChar char="u"/>
              <a:defRPr/>
            </a:pPr>
            <a:endParaRPr lang="en-US" sz="2800">
              <a:solidFill>
                <a:srgbClr val="003366"/>
              </a:solidFill>
            </a:endParaRPr>
          </a:p>
        </p:txBody>
      </p:sp>
    </p:spTree>
    <p:extLst>
      <p:ext uri="{BB962C8B-B14F-4D97-AF65-F5344CB8AC3E}">
        <p14:creationId xmlns:p14="http://schemas.microsoft.com/office/powerpoint/2010/main" val="1986388052"/>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theme" Target="../theme/theme1.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291" Type="http://schemas.openxmlformats.org/officeDocument/2006/relationships/image" Target="../media/image1.png"/><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81" Type="http://schemas.openxmlformats.org/officeDocument/2006/relationships/slideLayout" Target="../slideLayouts/slideLayout281.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8" Type="http://schemas.openxmlformats.org/officeDocument/2006/relationships/slideLayout" Target="../slideLayouts/slideLayout218.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8" Type="http://schemas.openxmlformats.org/officeDocument/2006/relationships/slideLayout" Target="../slideLayouts/slideLayout8.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219" Type="http://schemas.openxmlformats.org/officeDocument/2006/relationships/slideLayout" Target="../slideLayouts/slideLayout219.xml"/><Relationship Id="rId230" Type="http://schemas.openxmlformats.org/officeDocument/2006/relationships/slideLayout" Target="../slideLayouts/slideLayout230.xml"/><Relationship Id="rId251" Type="http://schemas.openxmlformats.org/officeDocument/2006/relationships/slideLayout" Target="../slideLayouts/slideLayout251.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71" Type="http://schemas.openxmlformats.org/officeDocument/2006/relationships/slideLayout" Target="../slideLayouts/slideLayout171.xml"/><Relationship Id="rId227" Type="http://schemas.openxmlformats.org/officeDocument/2006/relationships/slideLayout" Target="../slideLayouts/slideLayout2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11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91141" name="Rectangle 5"/>
          <p:cNvSpPr>
            <a:spLocks noGrp="1" noChangeArrowheads="1"/>
          </p:cNvSpPr>
          <p:nvPr>
            <p:ph type="sldNum" sz="quarter" idx="4"/>
          </p:nvPr>
        </p:nvSpPr>
        <p:spPr bwMode="auto">
          <a:xfrm>
            <a:off x="533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0B9554A-A8E0-4637-B42F-CE81022CFFD4}" type="slidenum">
              <a:rPr lang="en-US"/>
              <a:pPr>
                <a:defRPr/>
              </a:pPr>
              <a:t>‹#›</a:t>
            </a:fld>
            <a:endParaRPr lang="en-US"/>
          </a:p>
        </p:txBody>
      </p:sp>
      <p:sp>
        <p:nvSpPr>
          <p:cNvPr id="1030" name="Line 6"/>
          <p:cNvSpPr>
            <a:spLocks noChangeShapeType="1"/>
          </p:cNvSpPr>
          <p:nvPr/>
        </p:nvSpPr>
        <p:spPr bwMode="auto">
          <a:xfrm flipH="1">
            <a:off x="457200" y="1752600"/>
            <a:ext cx="8305800" cy="0"/>
          </a:xfrm>
          <a:prstGeom prst="line">
            <a:avLst/>
          </a:prstGeom>
          <a:noFill/>
          <a:ln w="12700">
            <a:solidFill>
              <a:srgbClr val="67614A"/>
            </a:solidFill>
            <a:round/>
            <a:headEnd/>
            <a:tailEnd/>
          </a:ln>
        </p:spPr>
        <p:txBody>
          <a:bodyPr/>
          <a:lstStyle/>
          <a:p>
            <a:pPr>
              <a:defRPr/>
            </a:pPr>
            <a:endParaRPr lang="en-US"/>
          </a:p>
        </p:txBody>
      </p:sp>
      <p:sp>
        <p:nvSpPr>
          <p:cNvPr id="1031" name="Rectangle 7"/>
          <p:cNvSpPr>
            <a:spLocks noChangeArrowheads="1"/>
          </p:cNvSpPr>
          <p:nvPr/>
        </p:nvSpPr>
        <p:spPr bwMode="auto">
          <a:xfrm>
            <a:off x="8686800" y="152400"/>
            <a:ext cx="228600" cy="228600"/>
          </a:xfrm>
          <a:prstGeom prst="rect">
            <a:avLst/>
          </a:prstGeom>
          <a:solidFill>
            <a:srgbClr val="800000"/>
          </a:solidFill>
          <a:ln w="12700">
            <a:noFill/>
            <a:miter lim="800000"/>
            <a:headEnd/>
            <a:tailEnd/>
          </a:ln>
        </p:spPr>
        <p:txBody>
          <a:bodyPr wrap="none" anchor="ctr"/>
          <a:lstStyle/>
          <a:p>
            <a:pPr>
              <a:defRPr/>
            </a:pPr>
            <a:endParaRPr lang="en-US" sz="2400">
              <a:latin typeface="Times New Roman" pitchFamily="18" charset="0"/>
            </a:endParaRPr>
          </a:p>
        </p:txBody>
      </p:sp>
      <p:sp>
        <p:nvSpPr>
          <p:cNvPr id="1032" name="Rectangle 8"/>
          <p:cNvSpPr>
            <a:spLocks noChangeArrowheads="1"/>
          </p:cNvSpPr>
          <p:nvPr/>
        </p:nvSpPr>
        <p:spPr bwMode="auto">
          <a:xfrm>
            <a:off x="279400" y="152400"/>
            <a:ext cx="8407400" cy="228600"/>
          </a:xfrm>
          <a:prstGeom prst="rect">
            <a:avLst/>
          </a:prstGeom>
          <a:solidFill>
            <a:srgbClr val="003366"/>
          </a:solidFill>
          <a:ln w="12700">
            <a:noFill/>
            <a:miter lim="800000"/>
            <a:headEnd/>
            <a:tailEnd/>
          </a:ln>
        </p:spPr>
        <p:txBody>
          <a:bodyPr wrap="none" anchor="ctr"/>
          <a:lstStyle/>
          <a:p>
            <a:pPr>
              <a:defRPr/>
            </a:pPr>
            <a:endParaRPr lang="en-US" sz="2400">
              <a:latin typeface="Times New Roman" pitchFamily="18" charset="0"/>
            </a:endParaRPr>
          </a:p>
        </p:txBody>
      </p:sp>
      <p:sp>
        <p:nvSpPr>
          <p:cNvPr id="1033" name="Rectangle 9"/>
          <p:cNvSpPr>
            <a:spLocks noChangeArrowheads="1"/>
          </p:cNvSpPr>
          <p:nvPr/>
        </p:nvSpPr>
        <p:spPr bwMode="auto">
          <a:xfrm>
            <a:off x="279400" y="381000"/>
            <a:ext cx="8483600" cy="152400"/>
          </a:xfrm>
          <a:prstGeom prst="rect">
            <a:avLst/>
          </a:prstGeom>
          <a:solidFill>
            <a:srgbClr val="800000"/>
          </a:solidFill>
          <a:ln w="12700">
            <a:noFill/>
            <a:miter lim="800000"/>
            <a:headEnd/>
            <a:tailEnd/>
          </a:ln>
        </p:spPr>
        <p:txBody>
          <a:bodyPr wrap="none" anchor="ctr"/>
          <a:lstStyle/>
          <a:p>
            <a:pPr>
              <a:defRPr/>
            </a:pPr>
            <a:endParaRPr lang="en-US" sz="2400">
              <a:latin typeface="Times New Roman" pitchFamily="18" charset="0"/>
            </a:endParaRPr>
          </a:p>
        </p:txBody>
      </p:sp>
      <p:sp>
        <p:nvSpPr>
          <p:cNvPr id="1034" name="Rectangle 10"/>
          <p:cNvSpPr>
            <a:spLocks noChangeArrowheads="1"/>
          </p:cNvSpPr>
          <p:nvPr/>
        </p:nvSpPr>
        <p:spPr bwMode="auto">
          <a:xfrm>
            <a:off x="8686800" y="382588"/>
            <a:ext cx="228600" cy="150812"/>
          </a:xfrm>
          <a:prstGeom prst="rect">
            <a:avLst/>
          </a:prstGeom>
          <a:solidFill>
            <a:srgbClr val="003366"/>
          </a:solidFill>
          <a:ln w="12700">
            <a:noFill/>
            <a:miter lim="800000"/>
            <a:headEnd/>
            <a:tailEnd/>
          </a:ln>
        </p:spPr>
        <p:txBody>
          <a:bodyPr wrap="none" anchor="ctr"/>
          <a:lstStyle/>
          <a:p>
            <a:pPr>
              <a:defRPr/>
            </a:pPr>
            <a:endParaRPr lang="en-US" sz="2400">
              <a:latin typeface="Times New Roman" pitchFamily="18" charset="0"/>
            </a:endParaRPr>
          </a:p>
        </p:txBody>
      </p:sp>
      <p:pic>
        <p:nvPicPr>
          <p:cNvPr id="5131" name="Picture 11" descr="ComTrolTres_logo"/>
          <p:cNvPicPr>
            <a:picLocks noChangeAspect="1" noChangeArrowheads="1"/>
          </p:cNvPicPr>
          <p:nvPr/>
        </p:nvPicPr>
        <p:blipFill>
          <a:blip r:embed="rId291" cstate="print">
            <a:extLst>
              <a:ext uri="{28A0092B-C50C-407E-A947-70E740481C1C}">
                <a14:useLocalDpi xmlns:a14="http://schemas.microsoft.com/office/drawing/2010/main" val="0"/>
              </a:ext>
            </a:extLst>
          </a:blip>
          <a:srcRect/>
          <a:stretch>
            <a:fillRect/>
          </a:stretch>
        </p:blipFill>
        <p:spPr bwMode="auto">
          <a:xfrm>
            <a:off x="7086600" y="5605463"/>
            <a:ext cx="16764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9360" r:id="rId1"/>
    <p:sldLayoutId id="2147499361" r:id="rId2"/>
    <p:sldLayoutId id="2147499362" r:id="rId3"/>
    <p:sldLayoutId id="2147499363" r:id="rId4"/>
    <p:sldLayoutId id="2147499364" r:id="rId5"/>
    <p:sldLayoutId id="2147499365" r:id="rId6"/>
    <p:sldLayoutId id="2147499366" r:id="rId7"/>
    <p:sldLayoutId id="2147499367" r:id="rId8"/>
    <p:sldLayoutId id="2147499368" r:id="rId9"/>
    <p:sldLayoutId id="2147499369" r:id="rId10"/>
    <p:sldLayoutId id="2147499370" r:id="rId11"/>
    <p:sldLayoutId id="2147499371" r:id="rId12"/>
    <p:sldLayoutId id="2147499372" r:id="rId13"/>
    <p:sldLayoutId id="2147499373" r:id="rId14"/>
    <p:sldLayoutId id="2147499374" r:id="rId15"/>
    <p:sldLayoutId id="2147499375" r:id="rId16"/>
    <p:sldLayoutId id="2147499376" r:id="rId17"/>
    <p:sldLayoutId id="2147499377" r:id="rId18"/>
    <p:sldLayoutId id="2147499378" r:id="rId19"/>
    <p:sldLayoutId id="2147499379" r:id="rId20"/>
    <p:sldLayoutId id="2147499380" r:id="rId21"/>
    <p:sldLayoutId id="2147499381" r:id="rId22"/>
    <p:sldLayoutId id="2147499382" r:id="rId23"/>
    <p:sldLayoutId id="2147499383" r:id="rId24"/>
    <p:sldLayoutId id="2147499384" r:id="rId25"/>
    <p:sldLayoutId id="2147499385" r:id="rId26"/>
    <p:sldLayoutId id="2147499386" r:id="rId27"/>
    <p:sldLayoutId id="2147499387" r:id="rId28"/>
    <p:sldLayoutId id="2147499388" r:id="rId29"/>
    <p:sldLayoutId id="2147499389" r:id="rId30"/>
    <p:sldLayoutId id="2147499390" r:id="rId31"/>
    <p:sldLayoutId id="2147499391" r:id="rId32"/>
    <p:sldLayoutId id="2147499392" r:id="rId33"/>
    <p:sldLayoutId id="2147499393" r:id="rId34"/>
    <p:sldLayoutId id="2147499394" r:id="rId35"/>
    <p:sldLayoutId id="2147499395" r:id="rId36"/>
    <p:sldLayoutId id="2147499396" r:id="rId37"/>
    <p:sldLayoutId id="2147499397" r:id="rId38"/>
    <p:sldLayoutId id="2147499398" r:id="rId39"/>
    <p:sldLayoutId id="2147499399" r:id="rId40"/>
    <p:sldLayoutId id="2147499400" r:id="rId41"/>
    <p:sldLayoutId id="2147499401" r:id="rId42"/>
    <p:sldLayoutId id="2147499402" r:id="rId43"/>
    <p:sldLayoutId id="2147499403" r:id="rId44"/>
    <p:sldLayoutId id="2147499404" r:id="rId45"/>
    <p:sldLayoutId id="2147499405" r:id="rId46"/>
    <p:sldLayoutId id="2147499406" r:id="rId47"/>
    <p:sldLayoutId id="2147499407" r:id="rId48"/>
    <p:sldLayoutId id="2147499408" r:id="rId49"/>
    <p:sldLayoutId id="2147499409" r:id="rId50"/>
    <p:sldLayoutId id="2147499410" r:id="rId51"/>
    <p:sldLayoutId id="2147499411" r:id="rId52"/>
    <p:sldLayoutId id="2147499412" r:id="rId53"/>
    <p:sldLayoutId id="2147499413" r:id="rId54"/>
    <p:sldLayoutId id="2147499414" r:id="rId55"/>
    <p:sldLayoutId id="2147499415" r:id="rId56"/>
    <p:sldLayoutId id="2147499416" r:id="rId57"/>
    <p:sldLayoutId id="2147499417" r:id="rId58"/>
    <p:sldLayoutId id="2147499418" r:id="rId59"/>
    <p:sldLayoutId id="2147499419" r:id="rId60"/>
    <p:sldLayoutId id="2147499420" r:id="rId61"/>
    <p:sldLayoutId id="2147499421" r:id="rId62"/>
    <p:sldLayoutId id="2147499422" r:id="rId63"/>
    <p:sldLayoutId id="2147499423" r:id="rId64"/>
    <p:sldLayoutId id="2147499424" r:id="rId65"/>
    <p:sldLayoutId id="2147499425" r:id="rId66"/>
    <p:sldLayoutId id="2147499426" r:id="rId67"/>
    <p:sldLayoutId id="2147499427" r:id="rId68"/>
    <p:sldLayoutId id="2147499428" r:id="rId69"/>
    <p:sldLayoutId id="2147499429" r:id="rId70"/>
    <p:sldLayoutId id="2147499430" r:id="rId71"/>
    <p:sldLayoutId id="2147499431" r:id="rId72"/>
    <p:sldLayoutId id="2147499432" r:id="rId73"/>
    <p:sldLayoutId id="2147499433" r:id="rId74"/>
    <p:sldLayoutId id="2147499434" r:id="rId75"/>
    <p:sldLayoutId id="2147499435" r:id="rId76"/>
    <p:sldLayoutId id="2147499436" r:id="rId77"/>
    <p:sldLayoutId id="2147499437" r:id="rId78"/>
    <p:sldLayoutId id="2147499438" r:id="rId79"/>
    <p:sldLayoutId id="2147499439" r:id="rId80"/>
    <p:sldLayoutId id="2147499440" r:id="rId81"/>
    <p:sldLayoutId id="2147499441" r:id="rId82"/>
    <p:sldLayoutId id="2147499442" r:id="rId83"/>
    <p:sldLayoutId id="2147499443" r:id="rId84"/>
    <p:sldLayoutId id="2147499444" r:id="rId85"/>
    <p:sldLayoutId id="2147499445" r:id="rId86"/>
    <p:sldLayoutId id="2147499446" r:id="rId87"/>
    <p:sldLayoutId id="2147499447" r:id="rId88"/>
    <p:sldLayoutId id="2147499448" r:id="rId89"/>
    <p:sldLayoutId id="2147499449" r:id="rId90"/>
    <p:sldLayoutId id="2147499450" r:id="rId91"/>
    <p:sldLayoutId id="2147499451" r:id="rId92"/>
    <p:sldLayoutId id="2147499452" r:id="rId93"/>
    <p:sldLayoutId id="2147499453" r:id="rId94"/>
    <p:sldLayoutId id="2147499454" r:id="rId95"/>
    <p:sldLayoutId id="2147499455" r:id="rId96"/>
    <p:sldLayoutId id="2147499456" r:id="rId97"/>
    <p:sldLayoutId id="2147499457" r:id="rId98"/>
    <p:sldLayoutId id="2147499458" r:id="rId99"/>
    <p:sldLayoutId id="2147499459" r:id="rId100"/>
    <p:sldLayoutId id="2147499460" r:id="rId101"/>
    <p:sldLayoutId id="2147499461" r:id="rId102"/>
    <p:sldLayoutId id="2147499462" r:id="rId103"/>
    <p:sldLayoutId id="2147499463" r:id="rId104"/>
    <p:sldLayoutId id="2147499464" r:id="rId105"/>
    <p:sldLayoutId id="2147499465" r:id="rId106"/>
    <p:sldLayoutId id="2147499466" r:id="rId107"/>
    <p:sldLayoutId id="2147499467" r:id="rId108"/>
    <p:sldLayoutId id="2147499468" r:id="rId109"/>
    <p:sldLayoutId id="2147499469" r:id="rId110"/>
    <p:sldLayoutId id="2147499470" r:id="rId111"/>
    <p:sldLayoutId id="2147499471" r:id="rId112"/>
    <p:sldLayoutId id="2147499472" r:id="rId113"/>
    <p:sldLayoutId id="2147499473" r:id="rId114"/>
    <p:sldLayoutId id="2147499474" r:id="rId115"/>
    <p:sldLayoutId id="2147499475" r:id="rId116"/>
    <p:sldLayoutId id="2147499476" r:id="rId117"/>
    <p:sldLayoutId id="2147499477" r:id="rId118"/>
    <p:sldLayoutId id="2147499478" r:id="rId119"/>
    <p:sldLayoutId id="2147499479" r:id="rId120"/>
    <p:sldLayoutId id="2147499480" r:id="rId121"/>
    <p:sldLayoutId id="2147499481" r:id="rId122"/>
    <p:sldLayoutId id="2147499482" r:id="rId123"/>
    <p:sldLayoutId id="2147499483" r:id="rId124"/>
    <p:sldLayoutId id="2147499484" r:id="rId125"/>
    <p:sldLayoutId id="2147499485" r:id="rId126"/>
    <p:sldLayoutId id="2147499486" r:id="rId127"/>
    <p:sldLayoutId id="2147499487" r:id="rId128"/>
    <p:sldLayoutId id="2147499488" r:id="rId129"/>
    <p:sldLayoutId id="2147499489" r:id="rId130"/>
    <p:sldLayoutId id="2147499490" r:id="rId131"/>
    <p:sldLayoutId id="2147499491" r:id="rId132"/>
    <p:sldLayoutId id="2147499492" r:id="rId133"/>
    <p:sldLayoutId id="2147499493" r:id="rId134"/>
    <p:sldLayoutId id="2147499494" r:id="rId135"/>
    <p:sldLayoutId id="2147499495" r:id="rId136"/>
    <p:sldLayoutId id="2147499496" r:id="rId137"/>
    <p:sldLayoutId id="2147499497" r:id="rId138"/>
    <p:sldLayoutId id="2147499498" r:id="rId139"/>
    <p:sldLayoutId id="2147499499" r:id="rId140"/>
    <p:sldLayoutId id="2147499500" r:id="rId141"/>
    <p:sldLayoutId id="2147499501" r:id="rId142"/>
    <p:sldLayoutId id="2147499502" r:id="rId143"/>
    <p:sldLayoutId id="2147499503" r:id="rId144"/>
    <p:sldLayoutId id="2147499504" r:id="rId145"/>
    <p:sldLayoutId id="2147499505" r:id="rId146"/>
    <p:sldLayoutId id="2147499506" r:id="rId147"/>
    <p:sldLayoutId id="2147499507" r:id="rId148"/>
    <p:sldLayoutId id="2147499508" r:id="rId149"/>
    <p:sldLayoutId id="2147499509" r:id="rId150"/>
    <p:sldLayoutId id="2147499510" r:id="rId151"/>
    <p:sldLayoutId id="2147499511" r:id="rId152"/>
    <p:sldLayoutId id="2147499512" r:id="rId153"/>
    <p:sldLayoutId id="2147499513" r:id="rId154"/>
    <p:sldLayoutId id="2147499514" r:id="rId155"/>
    <p:sldLayoutId id="2147499515" r:id="rId156"/>
    <p:sldLayoutId id="2147499516" r:id="rId157"/>
    <p:sldLayoutId id="2147499517" r:id="rId158"/>
    <p:sldLayoutId id="2147499518" r:id="rId159"/>
    <p:sldLayoutId id="2147499519" r:id="rId160"/>
    <p:sldLayoutId id="2147499520" r:id="rId161"/>
    <p:sldLayoutId id="2147499521" r:id="rId162"/>
    <p:sldLayoutId id="2147499522" r:id="rId163"/>
    <p:sldLayoutId id="2147499523" r:id="rId164"/>
    <p:sldLayoutId id="2147499524" r:id="rId165"/>
    <p:sldLayoutId id="2147499525" r:id="rId166"/>
    <p:sldLayoutId id="2147499526" r:id="rId167"/>
    <p:sldLayoutId id="2147499527" r:id="rId168"/>
    <p:sldLayoutId id="2147499528" r:id="rId169"/>
    <p:sldLayoutId id="2147499529" r:id="rId170"/>
    <p:sldLayoutId id="2147499530" r:id="rId171"/>
    <p:sldLayoutId id="2147499531" r:id="rId172"/>
    <p:sldLayoutId id="2147499532" r:id="rId173"/>
    <p:sldLayoutId id="2147499533" r:id="rId174"/>
    <p:sldLayoutId id="2147499534" r:id="rId175"/>
    <p:sldLayoutId id="2147499535" r:id="rId176"/>
    <p:sldLayoutId id="2147499536" r:id="rId177"/>
    <p:sldLayoutId id="2147499537" r:id="rId178"/>
    <p:sldLayoutId id="2147499538" r:id="rId179"/>
    <p:sldLayoutId id="2147499539" r:id="rId180"/>
    <p:sldLayoutId id="2147499540" r:id="rId181"/>
    <p:sldLayoutId id="2147499541" r:id="rId182"/>
    <p:sldLayoutId id="2147499542" r:id="rId183"/>
    <p:sldLayoutId id="2147499543" r:id="rId184"/>
    <p:sldLayoutId id="2147499544" r:id="rId185"/>
    <p:sldLayoutId id="2147499545" r:id="rId186"/>
    <p:sldLayoutId id="2147499546" r:id="rId187"/>
    <p:sldLayoutId id="2147499547" r:id="rId188"/>
    <p:sldLayoutId id="2147499548" r:id="rId189"/>
    <p:sldLayoutId id="2147499549" r:id="rId190"/>
    <p:sldLayoutId id="2147499550" r:id="rId191"/>
    <p:sldLayoutId id="2147499551" r:id="rId192"/>
    <p:sldLayoutId id="2147499552" r:id="rId193"/>
    <p:sldLayoutId id="2147499553" r:id="rId194"/>
    <p:sldLayoutId id="2147499554" r:id="rId195"/>
    <p:sldLayoutId id="2147499555" r:id="rId196"/>
    <p:sldLayoutId id="2147499556" r:id="rId197"/>
    <p:sldLayoutId id="2147499557" r:id="rId198"/>
    <p:sldLayoutId id="2147499558" r:id="rId199"/>
    <p:sldLayoutId id="2147499559" r:id="rId200"/>
    <p:sldLayoutId id="2147499560" r:id="rId201"/>
    <p:sldLayoutId id="2147499561" r:id="rId202"/>
    <p:sldLayoutId id="2147499562" r:id="rId203"/>
    <p:sldLayoutId id="2147499563" r:id="rId204"/>
    <p:sldLayoutId id="2147499564" r:id="rId205"/>
    <p:sldLayoutId id="2147499565" r:id="rId206"/>
    <p:sldLayoutId id="2147499566" r:id="rId207"/>
    <p:sldLayoutId id="2147499567" r:id="rId208"/>
    <p:sldLayoutId id="2147499568" r:id="rId209"/>
    <p:sldLayoutId id="2147499569" r:id="rId210"/>
    <p:sldLayoutId id="2147499570" r:id="rId211"/>
    <p:sldLayoutId id="2147499571" r:id="rId212"/>
    <p:sldLayoutId id="2147499572" r:id="rId213"/>
    <p:sldLayoutId id="2147499573" r:id="rId214"/>
    <p:sldLayoutId id="2147499574" r:id="rId215"/>
    <p:sldLayoutId id="2147499575" r:id="rId216"/>
    <p:sldLayoutId id="2147499576" r:id="rId217"/>
    <p:sldLayoutId id="2147499577" r:id="rId218"/>
    <p:sldLayoutId id="2147499578" r:id="rId219"/>
    <p:sldLayoutId id="2147499579" r:id="rId220"/>
    <p:sldLayoutId id="2147499580" r:id="rId221"/>
    <p:sldLayoutId id="2147499581" r:id="rId222"/>
    <p:sldLayoutId id="2147499582" r:id="rId223"/>
    <p:sldLayoutId id="2147499583" r:id="rId224"/>
    <p:sldLayoutId id="2147499584" r:id="rId225"/>
    <p:sldLayoutId id="2147499585" r:id="rId226"/>
    <p:sldLayoutId id="2147499586" r:id="rId227"/>
    <p:sldLayoutId id="2147499587" r:id="rId228"/>
    <p:sldLayoutId id="2147499588" r:id="rId229"/>
    <p:sldLayoutId id="2147499589" r:id="rId230"/>
    <p:sldLayoutId id="2147499590" r:id="rId231"/>
    <p:sldLayoutId id="2147499591" r:id="rId232"/>
    <p:sldLayoutId id="2147499592" r:id="rId233"/>
    <p:sldLayoutId id="2147499593" r:id="rId234"/>
    <p:sldLayoutId id="2147499594" r:id="rId235"/>
    <p:sldLayoutId id="2147499595" r:id="rId236"/>
    <p:sldLayoutId id="2147499596" r:id="rId237"/>
    <p:sldLayoutId id="2147499597" r:id="rId238"/>
    <p:sldLayoutId id="2147499598" r:id="rId239"/>
    <p:sldLayoutId id="2147499599" r:id="rId240"/>
    <p:sldLayoutId id="2147499600" r:id="rId241"/>
    <p:sldLayoutId id="2147499601" r:id="rId242"/>
    <p:sldLayoutId id="2147499602" r:id="rId243"/>
    <p:sldLayoutId id="2147499603" r:id="rId244"/>
    <p:sldLayoutId id="2147499604" r:id="rId245"/>
    <p:sldLayoutId id="2147499605" r:id="rId246"/>
    <p:sldLayoutId id="2147499606" r:id="rId247"/>
    <p:sldLayoutId id="2147499607" r:id="rId248"/>
    <p:sldLayoutId id="2147499608" r:id="rId249"/>
    <p:sldLayoutId id="2147499609" r:id="rId250"/>
    <p:sldLayoutId id="2147499610" r:id="rId251"/>
    <p:sldLayoutId id="2147499611" r:id="rId252"/>
    <p:sldLayoutId id="2147499612" r:id="rId253"/>
    <p:sldLayoutId id="2147499613" r:id="rId254"/>
    <p:sldLayoutId id="2147499614" r:id="rId255"/>
    <p:sldLayoutId id="2147499615" r:id="rId256"/>
    <p:sldLayoutId id="2147499616" r:id="rId257"/>
    <p:sldLayoutId id="2147499617" r:id="rId258"/>
    <p:sldLayoutId id="2147499618" r:id="rId259"/>
    <p:sldLayoutId id="2147499619" r:id="rId260"/>
    <p:sldLayoutId id="2147499620" r:id="rId261"/>
    <p:sldLayoutId id="2147499621" r:id="rId262"/>
    <p:sldLayoutId id="2147499622" r:id="rId263"/>
    <p:sldLayoutId id="2147499623" r:id="rId264"/>
    <p:sldLayoutId id="2147499624" r:id="rId265"/>
    <p:sldLayoutId id="2147499625" r:id="rId266"/>
    <p:sldLayoutId id="2147499626" r:id="rId267"/>
    <p:sldLayoutId id="2147499627" r:id="rId268"/>
    <p:sldLayoutId id="2147499628" r:id="rId269"/>
    <p:sldLayoutId id="2147499629" r:id="rId270"/>
    <p:sldLayoutId id="2147499630" r:id="rId271"/>
    <p:sldLayoutId id="2147499631" r:id="rId272"/>
    <p:sldLayoutId id="2147499632" r:id="rId273"/>
    <p:sldLayoutId id="2147499633" r:id="rId274"/>
    <p:sldLayoutId id="2147499634" r:id="rId275"/>
    <p:sldLayoutId id="2147499635" r:id="rId276"/>
    <p:sldLayoutId id="2147499636" r:id="rId277"/>
    <p:sldLayoutId id="2147499637" r:id="rId278"/>
    <p:sldLayoutId id="2147499638" r:id="rId279"/>
    <p:sldLayoutId id="2147499339" r:id="rId280"/>
    <p:sldLayoutId id="2147499340" r:id="rId281"/>
    <p:sldLayoutId id="2147499341" r:id="rId282"/>
    <p:sldLayoutId id="2147499342" r:id="rId283"/>
    <p:sldLayoutId id="2147499343" r:id="rId284"/>
    <p:sldLayoutId id="2147499344" r:id="rId285"/>
    <p:sldLayoutId id="2147499345" r:id="rId286"/>
    <p:sldLayoutId id="2147499346" r:id="rId287"/>
    <p:sldLayoutId id="2147499347" r:id="rId288"/>
    <p:sldLayoutId id="2147499348" r:id="rId289"/>
  </p:sldLayoutIdLst>
  <p:timing>
    <p:tnLst>
      <p:par>
        <p:cTn id="1" dur="indefinite" restart="never" nodeType="tmRoot"/>
      </p:par>
    </p:tnLst>
  </p:timing>
  <p:txStyles>
    <p:title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ahoma" pitchFamily="34" charset="0"/>
        </a:defRPr>
      </a:lvl2pPr>
      <a:lvl3pPr algn="l" rtl="0" eaLnBrk="0" fontAlgn="base" hangingPunct="0">
        <a:spcBef>
          <a:spcPct val="0"/>
        </a:spcBef>
        <a:spcAft>
          <a:spcPct val="0"/>
        </a:spcAft>
        <a:defRPr sz="4400">
          <a:solidFill>
            <a:srgbClr val="800000"/>
          </a:solidFill>
          <a:latin typeface="Tahoma" pitchFamily="34" charset="0"/>
        </a:defRPr>
      </a:lvl3pPr>
      <a:lvl4pPr algn="l" rtl="0" eaLnBrk="0" fontAlgn="base" hangingPunct="0">
        <a:spcBef>
          <a:spcPct val="0"/>
        </a:spcBef>
        <a:spcAft>
          <a:spcPct val="0"/>
        </a:spcAft>
        <a:defRPr sz="4400">
          <a:solidFill>
            <a:srgbClr val="800000"/>
          </a:solidFill>
          <a:latin typeface="Tahoma" pitchFamily="34" charset="0"/>
        </a:defRPr>
      </a:lvl4pPr>
      <a:lvl5pPr algn="l" rtl="0" eaLnBrk="0" fontAlgn="base" hangingPunct="0">
        <a:spcBef>
          <a:spcPct val="0"/>
        </a:spcBef>
        <a:spcAft>
          <a:spcPct val="0"/>
        </a:spcAft>
        <a:defRPr sz="4400">
          <a:solidFill>
            <a:srgbClr val="800000"/>
          </a:solidFill>
          <a:latin typeface="Tahoma" pitchFamily="34" charset="0"/>
        </a:defRPr>
      </a:lvl5pPr>
      <a:lvl6pPr marL="457200" algn="l" rtl="0" fontAlgn="base">
        <a:spcBef>
          <a:spcPct val="0"/>
        </a:spcBef>
        <a:spcAft>
          <a:spcPct val="0"/>
        </a:spcAft>
        <a:defRPr sz="4400">
          <a:solidFill>
            <a:srgbClr val="800000"/>
          </a:solidFill>
          <a:latin typeface="Tahoma" pitchFamily="34" charset="0"/>
        </a:defRPr>
      </a:lvl6pPr>
      <a:lvl7pPr marL="914400" algn="l" rtl="0" fontAlgn="base">
        <a:spcBef>
          <a:spcPct val="0"/>
        </a:spcBef>
        <a:spcAft>
          <a:spcPct val="0"/>
        </a:spcAft>
        <a:defRPr sz="4400">
          <a:solidFill>
            <a:srgbClr val="800000"/>
          </a:solidFill>
          <a:latin typeface="Tahoma" pitchFamily="34" charset="0"/>
        </a:defRPr>
      </a:lvl7pPr>
      <a:lvl8pPr marL="1371600" algn="l" rtl="0" fontAlgn="base">
        <a:spcBef>
          <a:spcPct val="0"/>
        </a:spcBef>
        <a:spcAft>
          <a:spcPct val="0"/>
        </a:spcAft>
        <a:defRPr sz="4400">
          <a:solidFill>
            <a:srgbClr val="800000"/>
          </a:solidFill>
          <a:latin typeface="Tahoma" pitchFamily="34" charset="0"/>
        </a:defRPr>
      </a:lvl8pPr>
      <a:lvl9pPr marL="1828800" algn="l" rtl="0" fontAlgn="base">
        <a:spcBef>
          <a:spcPct val="0"/>
        </a:spcBef>
        <a:spcAft>
          <a:spcPct val="0"/>
        </a:spcAft>
        <a:defRPr sz="4400">
          <a:solidFill>
            <a:srgbClr val="800000"/>
          </a:solidFill>
          <a:latin typeface="Tahoma" pitchFamily="34" charset="0"/>
        </a:defRPr>
      </a:lvl9pPr>
    </p:titleStyle>
    <p:bodyStyle>
      <a:lvl1pPr marL="469900" indent="-469900" algn="l" rtl="0" eaLnBrk="0" fontAlgn="base" hangingPunct="0">
        <a:spcBef>
          <a:spcPct val="20000"/>
        </a:spcBef>
        <a:spcAft>
          <a:spcPct val="0"/>
        </a:spcAft>
        <a:buClr>
          <a:srgbClr val="67614A"/>
        </a:buClr>
        <a:buFont typeface="Wingdings" pitchFamily="2" charset="2"/>
        <a:buChar char="u"/>
        <a:defRPr sz="2800">
          <a:solidFill>
            <a:srgbClr val="003366"/>
          </a:solidFill>
          <a:latin typeface="+mn-lt"/>
          <a:ea typeface="+mn-ea"/>
          <a:cs typeface="+mn-cs"/>
        </a:defRPr>
      </a:lvl1pPr>
      <a:lvl2pPr marL="908050" indent="-436563" algn="l" rtl="0" eaLnBrk="0" fontAlgn="base" hangingPunct="0">
        <a:spcBef>
          <a:spcPct val="20000"/>
        </a:spcBef>
        <a:spcAft>
          <a:spcPct val="0"/>
        </a:spcAft>
        <a:buClr>
          <a:srgbClr val="003366"/>
        </a:buClr>
        <a:buFont typeface="Wingdings" pitchFamily="2" charset="2"/>
        <a:buChar char="n"/>
        <a:defRPr sz="2800">
          <a:solidFill>
            <a:schemeClr val="bg2"/>
          </a:solidFill>
          <a:latin typeface="+mn-lt"/>
        </a:defRPr>
      </a:lvl2pPr>
      <a:lvl3pPr marL="1377950" indent="-468313" algn="l" rtl="0" eaLnBrk="0" fontAlgn="base" hangingPunct="0">
        <a:spcBef>
          <a:spcPct val="20000"/>
        </a:spcBef>
        <a:spcAft>
          <a:spcPct val="0"/>
        </a:spcAft>
        <a:buClr>
          <a:srgbClr val="67614A"/>
        </a:buClr>
        <a:buFont typeface="Wingdings" pitchFamily="2" charset="2"/>
        <a:buChar char="u"/>
        <a:defRPr sz="2400">
          <a:solidFill>
            <a:schemeClr val="bg2"/>
          </a:solidFill>
          <a:latin typeface="+mn-lt"/>
        </a:defRPr>
      </a:lvl3pPr>
      <a:lvl4pPr marL="1827213" indent="-438150" algn="l" rtl="0" eaLnBrk="0" fontAlgn="base" hangingPunct="0">
        <a:spcBef>
          <a:spcPct val="20000"/>
        </a:spcBef>
        <a:spcAft>
          <a:spcPct val="0"/>
        </a:spcAft>
        <a:buClr>
          <a:srgbClr val="003366"/>
        </a:buClr>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rgbClr val="67614A"/>
        </a:buClr>
        <a:buFont typeface="Wingdings" pitchFamily="2" charset="2"/>
        <a:buChar char="o"/>
        <a:defRPr sz="2000">
          <a:solidFill>
            <a:schemeClr val="tx1"/>
          </a:solidFill>
          <a:latin typeface="Times New Roman" pitchFamily="18" charset="0"/>
        </a:defRPr>
      </a:lvl5pPr>
      <a:lvl6pPr marL="27543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6pPr>
      <a:lvl7pPr marL="32115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7pPr>
      <a:lvl8pPr marL="36687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8pPr>
      <a:lvl9pPr marL="41259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0.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91842" name="Rectangle 4"/>
          <p:cNvSpPr>
            <a:spLocks noGrp="1" noChangeArrowheads="1"/>
          </p:cNvSpPr>
          <p:nvPr>
            <p:ph type="title"/>
          </p:nvPr>
        </p:nvSpPr>
        <p:spPr>
          <a:xfrm>
            <a:off x="0" y="533400"/>
            <a:ext cx="9144000" cy="1219200"/>
          </a:xfrm>
        </p:spPr>
        <p:txBody>
          <a:bodyPr/>
          <a:lstStyle/>
          <a:p>
            <a:pPr algn="ctr" eaLnBrk="1" hangingPunct="1"/>
            <a:r>
              <a:rPr lang="en-US" sz="3600" dirty="0" smtClean="0"/>
              <a:t>Metropolitan Area School Systems</a:t>
            </a:r>
            <a:br>
              <a:rPr lang="en-US" sz="3600" dirty="0" smtClean="0"/>
            </a:br>
            <a:r>
              <a:rPr lang="en-US" sz="3200" dirty="0" smtClean="0"/>
              <a:t>School Support Organizations</a:t>
            </a:r>
            <a:r>
              <a:rPr lang="en-US" sz="2800" dirty="0" smtClean="0"/>
              <a:t>– November 4, 2015</a:t>
            </a:r>
          </a:p>
        </p:txBody>
      </p:sp>
      <p:sp>
        <p:nvSpPr>
          <p:cNvPr id="291843" name="Rectangle 5"/>
          <p:cNvSpPr>
            <a:spLocks noGrp="1" noChangeArrowheads="1"/>
          </p:cNvSpPr>
          <p:nvPr>
            <p:ph idx="1"/>
          </p:nvPr>
        </p:nvSpPr>
        <p:spPr>
          <a:xfrm>
            <a:off x="0" y="1981200"/>
            <a:ext cx="9144000" cy="2667000"/>
          </a:xfrm>
        </p:spPr>
        <p:txBody>
          <a:bodyPr/>
          <a:lstStyle/>
          <a:p>
            <a:pPr algn="ctr" eaLnBrk="1" hangingPunct="1">
              <a:buFont typeface="Wingdings" pitchFamily="2" charset="2"/>
              <a:buNone/>
            </a:pPr>
            <a:r>
              <a:rPr lang="en-US" sz="8800" dirty="0" smtClean="0"/>
              <a:t>Not Your Mother’s SSO</a:t>
            </a:r>
            <a:endParaRPr lang="en-US" sz="4800" dirty="0" smtClean="0"/>
          </a:p>
        </p:txBody>
      </p:sp>
      <p:sp>
        <p:nvSpPr>
          <p:cNvPr id="4" name="Rectangle 3"/>
          <p:cNvSpPr/>
          <p:nvPr/>
        </p:nvSpPr>
        <p:spPr>
          <a:xfrm>
            <a:off x="323850" y="5181600"/>
            <a:ext cx="8839200" cy="1570038"/>
          </a:xfrm>
          <a:prstGeom prst="rect">
            <a:avLst/>
          </a:prstGeom>
        </p:spPr>
        <p:txBody>
          <a:bodyPr>
            <a:spAutoFit/>
          </a:bodyPr>
          <a:lstStyle/>
          <a:p>
            <a:pPr eaLnBrk="0" hangingPunct="0">
              <a:defRPr/>
            </a:pPr>
            <a:r>
              <a:rPr lang="en-US" sz="2400" dirty="0">
                <a:solidFill>
                  <a:schemeClr val="bg2"/>
                </a:solidFill>
                <a:effectLst>
                  <a:outerShdw blurRad="38100" dist="38100" dir="2700000" algn="tl">
                    <a:srgbClr val="000000"/>
                  </a:outerShdw>
                </a:effectLst>
              </a:rPr>
              <a:t>L. Rene </a:t>
            </a:r>
            <a:r>
              <a:rPr lang="en-US" sz="2400" dirty="0" err="1">
                <a:solidFill>
                  <a:schemeClr val="bg2"/>
                </a:solidFill>
                <a:effectLst>
                  <a:outerShdw blurRad="38100" dist="38100" dir="2700000" algn="tl">
                    <a:srgbClr val="000000"/>
                  </a:outerShdw>
                </a:effectLst>
              </a:rPr>
              <a:t>Brison</a:t>
            </a:r>
            <a:r>
              <a:rPr lang="en-US" sz="2400" dirty="0">
                <a:solidFill>
                  <a:schemeClr val="bg2"/>
                </a:solidFill>
                <a:effectLst>
                  <a:outerShdw blurRad="38100" dist="38100" dir="2700000" algn="tl">
                    <a:srgbClr val="000000"/>
                  </a:outerShdw>
                </a:effectLst>
              </a:rPr>
              <a:t>, CPA, CFE, Assistant Director</a:t>
            </a:r>
          </a:p>
          <a:p>
            <a:pPr eaLnBrk="0" hangingPunct="0">
              <a:defRPr/>
            </a:pPr>
            <a:r>
              <a:rPr lang="en-US" sz="2400" dirty="0" smtClean="0">
                <a:solidFill>
                  <a:schemeClr val="bg2"/>
                </a:solidFill>
                <a:effectLst>
                  <a:outerShdw blurRad="38100" dist="38100" dir="2700000" algn="tl">
                    <a:srgbClr val="000000"/>
                  </a:outerShdw>
                </a:effectLst>
              </a:rPr>
              <a:t>Special Investigations</a:t>
            </a:r>
            <a:endParaRPr lang="en-US" sz="2400" dirty="0">
              <a:solidFill>
                <a:schemeClr val="bg2"/>
              </a:solidFill>
              <a:effectLst>
                <a:outerShdw blurRad="38100" dist="38100" dir="2700000" algn="tl">
                  <a:srgbClr val="000000"/>
                </a:outerShdw>
              </a:effectLst>
            </a:endParaRPr>
          </a:p>
          <a:p>
            <a:pPr eaLnBrk="0" hangingPunct="0">
              <a:defRPr/>
            </a:pPr>
            <a:r>
              <a:rPr lang="en-US" sz="2400" dirty="0">
                <a:solidFill>
                  <a:schemeClr val="bg2"/>
                </a:solidFill>
                <a:effectLst>
                  <a:outerShdw blurRad="38100" dist="38100" dir="2700000" algn="tl">
                    <a:srgbClr val="000000"/>
                  </a:outerShdw>
                </a:effectLst>
              </a:rPr>
              <a:t>(615) 401-7907</a:t>
            </a:r>
          </a:p>
          <a:p>
            <a:pPr eaLnBrk="0" hangingPunct="0">
              <a:defRPr/>
            </a:pPr>
            <a:r>
              <a:rPr lang="en-US" sz="2400" dirty="0">
                <a:solidFill>
                  <a:schemeClr val="bg2"/>
                </a:solidFill>
                <a:effectLst>
                  <a:outerShdw blurRad="38100" dist="38100" dir="2700000" algn="tl">
                    <a:srgbClr val="000000"/>
                  </a:outerShdw>
                </a:effectLst>
              </a:rPr>
              <a:t>rene.brison@cot.tn.gov</a:t>
            </a:r>
          </a:p>
        </p:txBody>
      </p:sp>
    </p:spTree>
    <p:extLst>
      <p:ext uri="{BB962C8B-B14F-4D97-AF65-F5344CB8AC3E}">
        <p14:creationId xmlns:p14="http://schemas.microsoft.com/office/powerpoint/2010/main" val="2556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580"/>
    </mc:Choice>
    <mc:Fallback xmlns="">
      <p:transition spd="slow" advTm="115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362200" y="685800"/>
            <a:ext cx="6781800" cy="838200"/>
          </a:xfrm>
        </p:spPr>
        <p:txBody>
          <a:bodyPr/>
          <a:lstStyle/>
          <a:p>
            <a:pPr algn="ctr">
              <a:defRPr/>
            </a:pPr>
            <a:r>
              <a:rPr lang="en-US" sz="4000" dirty="0" smtClean="0"/>
              <a:t>SSOFAA Definitions</a:t>
            </a:r>
          </a:p>
        </p:txBody>
      </p:sp>
      <p:sp>
        <p:nvSpPr>
          <p:cNvPr id="21508" name="Rectangle 3"/>
          <p:cNvSpPr>
            <a:spLocks noGrp="1" noChangeArrowheads="1"/>
          </p:cNvSpPr>
          <p:nvPr>
            <p:ph type="body" idx="1"/>
          </p:nvPr>
        </p:nvSpPr>
        <p:spPr>
          <a:xfrm>
            <a:off x="609600" y="1752600"/>
            <a:ext cx="8534400" cy="4876800"/>
          </a:xfrm>
        </p:spPr>
        <p:txBody>
          <a:bodyPr/>
          <a:lstStyle/>
          <a:p>
            <a:pPr algn="ctr">
              <a:buFont typeface="Wingdings" pitchFamily="2" charset="2"/>
              <a:buNone/>
            </a:pPr>
            <a:r>
              <a:rPr lang="en-US" altLang="en-US" sz="3600" dirty="0" smtClean="0"/>
              <a:t>                </a:t>
            </a:r>
            <a:r>
              <a:rPr lang="en-US" altLang="en-US" sz="4800" dirty="0" smtClean="0">
                <a:latin typeface="Arial Black" pitchFamily="34" charset="0"/>
              </a:rPr>
              <a:t>“</a:t>
            </a:r>
            <a:r>
              <a:rPr lang="en-US" altLang="en-US" sz="4800" b="1" i="1" dirty="0" smtClean="0">
                <a:latin typeface="Arial Black" pitchFamily="34" charset="0"/>
              </a:rPr>
              <a:t>Internal school        	   funds</a:t>
            </a:r>
            <a:r>
              <a:rPr lang="en-US" altLang="en-US" sz="4800" dirty="0" smtClean="0">
                <a:latin typeface="Arial Black" pitchFamily="34" charset="0"/>
              </a:rPr>
              <a:t>”</a:t>
            </a:r>
          </a:p>
          <a:p>
            <a:pPr algn="ctr">
              <a:buFont typeface="Wingdings" pitchFamily="2" charset="2"/>
              <a:buNone/>
            </a:pPr>
            <a:r>
              <a:rPr lang="en-US" altLang="en-US" sz="5400" dirty="0" smtClean="0"/>
              <a:t>   Any and all money received and accounted for at the individual schools </a:t>
            </a:r>
          </a:p>
        </p:txBody>
      </p:sp>
    </p:spTree>
    <p:extLst>
      <p:ext uri="{BB962C8B-B14F-4D97-AF65-F5344CB8AC3E}">
        <p14:creationId xmlns:p14="http://schemas.microsoft.com/office/powerpoint/2010/main" val="311229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3124200" y="6248400"/>
            <a:ext cx="2895600" cy="457200"/>
          </a:xfrm>
          <a:prstGeom prst="rect">
            <a:avLst/>
          </a:prstGeom>
        </p:spPr>
        <p:txBody>
          <a:bodyPr/>
          <a:lstStyle/>
          <a:p>
            <a:pPr algn="ctr">
              <a:defRPr/>
            </a:pPr>
            <a:fld id="{13671155-E67B-4549-A04F-7364CF30C560}" type="slidenum">
              <a:rPr lang="en-US"/>
              <a:pPr algn="ctr">
                <a:defRPr/>
              </a:pPr>
              <a:t>11</a:t>
            </a:fld>
            <a:endParaRPr lang="en-US"/>
          </a:p>
        </p:txBody>
      </p:sp>
      <p:sp>
        <p:nvSpPr>
          <p:cNvPr id="98306" name="Rectangle 2"/>
          <p:cNvSpPr>
            <a:spLocks noGrp="1" noChangeArrowheads="1"/>
          </p:cNvSpPr>
          <p:nvPr>
            <p:ph type="title"/>
          </p:nvPr>
        </p:nvSpPr>
        <p:spPr>
          <a:xfrm>
            <a:off x="533400" y="152400"/>
            <a:ext cx="8229600" cy="762000"/>
          </a:xfrm>
          <a:solidFill>
            <a:schemeClr val="accent1"/>
          </a:solidFill>
        </p:spPr>
        <p:txBody>
          <a:bodyPr/>
          <a:lstStyle/>
          <a:p>
            <a:pPr algn="ctr">
              <a:defRPr/>
            </a:pPr>
            <a:r>
              <a:rPr lang="en-US" dirty="0" smtClean="0">
                <a:solidFill>
                  <a:srgbClr val="000000"/>
                </a:solidFill>
              </a:rPr>
              <a:t>SSOFAA Definitions</a:t>
            </a:r>
          </a:p>
        </p:txBody>
      </p:sp>
      <p:sp>
        <p:nvSpPr>
          <p:cNvPr id="354308" name="Rectangle 3"/>
          <p:cNvSpPr>
            <a:spLocks noGrp="1" noChangeArrowheads="1"/>
          </p:cNvSpPr>
          <p:nvPr>
            <p:ph type="body" idx="1"/>
          </p:nvPr>
        </p:nvSpPr>
        <p:spPr>
          <a:xfrm>
            <a:off x="228600" y="1143000"/>
            <a:ext cx="8458200" cy="5029200"/>
          </a:xfrm>
          <a:solidFill>
            <a:schemeClr val="accent5">
              <a:lumMod val="50000"/>
            </a:schemeClr>
          </a:solidFill>
        </p:spPr>
        <p:txBody>
          <a:bodyPr/>
          <a:lstStyle/>
          <a:p>
            <a:pPr algn="ctr">
              <a:buFont typeface="Wingdings" pitchFamily="2" charset="2"/>
              <a:buNone/>
            </a:pPr>
            <a:r>
              <a:rPr lang="en-US" altLang="en-US" sz="6000" dirty="0" smtClean="0"/>
              <a:t> </a:t>
            </a:r>
            <a:r>
              <a:rPr lang="en-US" altLang="en-US" sz="4800" i="1" dirty="0" smtClean="0">
                <a:solidFill>
                  <a:schemeClr val="accent5">
                    <a:lumMod val="25000"/>
                  </a:schemeClr>
                </a:solidFill>
                <a:latin typeface="Arial Black" pitchFamily="34" charset="0"/>
              </a:rPr>
              <a:t>“School support organization funds”</a:t>
            </a:r>
          </a:p>
          <a:p>
            <a:pPr algn="ctr">
              <a:buFont typeface="Wingdings" pitchFamily="2" charset="2"/>
              <a:buNone/>
            </a:pPr>
            <a:r>
              <a:rPr lang="en-US" altLang="en-US" dirty="0" smtClean="0"/>
              <a:t> </a:t>
            </a:r>
            <a:r>
              <a:rPr lang="en-US" altLang="en-US" sz="6000" dirty="0" smtClean="0">
                <a:solidFill>
                  <a:schemeClr val="accent5">
                    <a:lumMod val="10000"/>
                  </a:schemeClr>
                </a:solidFill>
              </a:rPr>
              <a:t>Money, materials, property or securities raised by an SSO</a:t>
            </a:r>
          </a:p>
        </p:txBody>
      </p:sp>
    </p:spTree>
    <p:extLst>
      <p:ext uri="{BB962C8B-B14F-4D97-AF65-F5344CB8AC3E}">
        <p14:creationId xmlns:p14="http://schemas.microsoft.com/office/powerpoint/2010/main" val="181752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4308">
                                            <p:bg/>
                                          </p:spTgt>
                                        </p:tgtEl>
                                        <p:attrNameLst>
                                          <p:attrName>style.visibility</p:attrName>
                                        </p:attrNameLst>
                                      </p:cBhvr>
                                      <p:to>
                                        <p:strVal val="visible"/>
                                      </p:to>
                                    </p:set>
                                    <p:anim calcmode="lin" valueType="num">
                                      <p:cBhvr>
                                        <p:cTn id="7" dur="1000" fill="hold"/>
                                        <p:tgtEl>
                                          <p:spTgt spid="354308">
                                            <p:bg/>
                                          </p:spTgt>
                                        </p:tgtEl>
                                        <p:attrNameLst>
                                          <p:attrName>ppt_w</p:attrName>
                                        </p:attrNameLst>
                                      </p:cBhvr>
                                      <p:tavLst>
                                        <p:tav tm="0">
                                          <p:val>
                                            <p:strVal val="#ppt_w*0.70"/>
                                          </p:val>
                                        </p:tav>
                                        <p:tav tm="100000">
                                          <p:val>
                                            <p:strVal val="#ppt_w"/>
                                          </p:val>
                                        </p:tav>
                                      </p:tavLst>
                                    </p:anim>
                                    <p:anim calcmode="lin" valueType="num">
                                      <p:cBhvr>
                                        <p:cTn id="8" dur="1000" fill="hold"/>
                                        <p:tgtEl>
                                          <p:spTgt spid="354308">
                                            <p:bg/>
                                          </p:spTgt>
                                        </p:tgtEl>
                                        <p:attrNameLst>
                                          <p:attrName>ppt_h</p:attrName>
                                        </p:attrNameLst>
                                      </p:cBhvr>
                                      <p:tavLst>
                                        <p:tav tm="0">
                                          <p:val>
                                            <p:strVal val="#ppt_h"/>
                                          </p:val>
                                        </p:tav>
                                        <p:tav tm="100000">
                                          <p:val>
                                            <p:strVal val="#ppt_h"/>
                                          </p:val>
                                        </p:tav>
                                      </p:tavLst>
                                    </p:anim>
                                    <p:animEffect transition="in" filter="fade">
                                      <p:cBhvr>
                                        <p:cTn id="9" dur="1000"/>
                                        <p:tgtEl>
                                          <p:spTgt spid="354308">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4308">
                                            <p:txEl>
                                              <p:pRg st="0" end="0"/>
                                            </p:txEl>
                                          </p:spTgt>
                                        </p:tgtEl>
                                        <p:attrNameLst>
                                          <p:attrName>style.visibility</p:attrName>
                                        </p:attrNameLst>
                                      </p:cBhvr>
                                      <p:to>
                                        <p:strVal val="visible"/>
                                      </p:to>
                                    </p:set>
                                    <p:anim calcmode="lin" valueType="num">
                                      <p:cBhvr>
                                        <p:cTn id="12" dur="1000" fill="hold"/>
                                        <p:tgtEl>
                                          <p:spTgt spid="35430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5430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5430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54308">
                                            <p:txEl>
                                              <p:pRg st="1" end="1"/>
                                            </p:txEl>
                                          </p:spTgt>
                                        </p:tgtEl>
                                        <p:attrNameLst>
                                          <p:attrName>style.visibility</p:attrName>
                                        </p:attrNameLst>
                                      </p:cBhvr>
                                      <p:to>
                                        <p:strVal val="visible"/>
                                      </p:to>
                                    </p:set>
                                    <p:anim calcmode="lin" valueType="num">
                                      <p:cBhvr>
                                        <p:cTn id="19" dur="1000" fill="hold"/>
                                        <p:tgtEl>
                                          <p:spTgt spid="354308">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54308">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543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524000"/>
          </a:xfrm>
        </p:spPr>
        <p:txBody>
          <a:bodyPr/>
          <a:lstStyle/>
          <a:p>
            <a:pPr eaLnBrk="1" hangingPunct="1">
              <a:defRPr/>
            </a:pPr>
            <a:r>
              <a:rPr lang="en-US" dirty="0" smtClean="0"/>
              <a:t>Two Paths From Which To Choose…</a:t>
            </a:r>
          </a:p>
        </p:txBody>
      </p:sp>
      <p:sp>
        <p:nvSpPr>
          <p:cNvPr id="27651" name="Rectangle 3"/>
          <p:cNvSpPr>
            <a:spLocks noGrp="1" noChangeArrowheads="1"/>
          </p:cNvSpPr>
          <p:nvPr>
            <p:ph type="body" idx="1"/>
          </p:nvPr>
        </p:nvSpPr>
        <p:spPr>
          <a:xfrm>
            <a:off x="6927" y="1676400"/>
            <a:ext cx="7232073" cy="5029200"/>
          </a:xfrm>
        </p:spPr>
        <p:txBody>
          <a:bodyPr/>
          <a:lstStyle/>
          <a:p>
            <a:pPr marL="812800" indent="-812800" eaLnBrk="1" hangingPunct="1">
              <a:lnSpc>
                <a:spcPct val="90000"/>
              </a:lnSpc>
              <a:buFont typeface="Wingdings" pitchFamily="2" charset="2"/>
              <a:buAutoNum type="romanUcPeriod"/>
            </a:pPr>
            <a:r>
              <a:rPr lang="en-US" altLang="en-US" sz="5400" dirty="0" smtClean="0"/>
              <a:t>Collections  accounted for by  SSO</a:t>
            </a:r>
          </a:p>
          <a:p>
            <a:pPr marL="812800" indent="-812800" eaLnBrk="1" hangingPunct="1">
              <a:lnSpc>
                <a:spcPct val="90000"/>
              </a:lnSpc>
              <a:buFont typeface="Wingdings" pitchFamily="2" charset="2"/>
              <a:buAutoNum type="romanUcPeriod"/>
            </a:pPr>
            <a:r>
              <a:rPr lang="en-US" altLang="en-US" sz="5400" dirty="0" smtClean="0"/>
              <a:t>Collections </a:t>
            </a:r>
          </a:p>
          <a:p>
            <a:pPr marL="812800" indent="-812800" eaLnBrk="1" hangingPunct="1">
              <a:lnSpc>
                <a:spcPct val="90000"/>
              </a:lnSpc>
              <a:buFontTx/>
              <a:buNone/>
            </a:pPr>
            <a:r>
              <a:rPr lang="en-US" altLang="en-US" sz="5400" dirty="0" smtClean="0"/>
              <a:t>   accounted</a:t>
            </a:r>
          </a:p>
          <a:p>
            <a:pPr marL="812800" indent="-812800" eaLnBrk="1" hangingPunct="1">
              <a:lnSpc>
                <a:spcPct val="90000"/>
              </a:lnSpc>
              <a:buFontTx/>
              <a:buNone/>
            </a:pPr>
            <a:r>
              <a:rPr lang="en-US" altLang="en-US" sz="5400" dirty="0" smtClean="0"/>
              <a:t>   for by school</a:t>
            </a:r>
          </a:p>
        </p:txBody>
      </p:sp>
    </p:spTree>
    <p:extLst>
      <p:ext uri="{BB962C8B-B14F-4D97-AF65-F5344CB8AC3E}">
        <p14:creationId xmlns:p14="http://schemas.microsoft.com/office/powerpoint/2010/main" val="3650458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r" eaLnBrk="1" hangingPunct="1">
              <a:defRPr/>
            </a:pPr>
            <a:r>
              <a:rPr lang="en-US" dirty="0" smtClean="0"/>
              <a:t> </a:t>
            </a:r>
            <a:r>
              <a:rPr lang="en-US" sz="5400" dirty="0" smtClean="0"/>
              <a:t>School Money??</a:t>
            </a:r>
          </a:p>
        </p:txBody>
      </p:sp>
      <p:sp>
        <p:nvSpPr>
          <p:cNvPr id="25603" name="Rectangle 3"/>
          <p:cNvSpPr>
            <a:spLocks noGrp="1" noChangeArrowheads="1"/>
          </p:cNvSpPr>
          <p:nvPr>
            <p:ph type="body" idx="1"/>
          </p:nvPr>
        </p:nvSpPr>
        <p:spPr>
          <a:xfrm>
            <a:off x="3429000" y="1752600"/>
            <a:ext cx="5715000" cy="5638800"/>
          </a:xfrm>
        </p:spPr>
        <p:txBody>
          <a:bodyPr/>
          <a:lstStyle/>
          <a:p>
            <a:pPr eaLnBrk="1" hangingPunct="1">
              <a:lnSpc>
                <a:spcPct val="90000"/>
              </a:lnSpc>
              <a:buFont typeface="Wingdings" pitchFamily="2" charset="2"/>
              <a:buNone/>
            </a:pPr>
            <a:r>
              <a:rPr lang="en-US" altLang="en-US" sz="2400" dirty="0" smtClean="0"/>
              <a:t>   </a:t>
            </a:r>
            <a:r>
              <a:rPr lang="en-US" altLang="en-US" sz="4000" dirty="0" smtClean="0"/>
              <a:t>The school becomes accountable when money is initially received by employees, officials or volunteers acting in their official capacity.</a:t>
            </a:r>
          </a:p>
          <a:p>
            <a:pPr eaLnBrk="1" hangingPunct="1">
              <a:lnSpc>
                <a:spcPct val="90000"/>
              </a:lnSpc>
              <a:buFont typeface="Wingdings" pitchFamily="2" charset="2"/>
              <a:buNone/>
            </a:pPr>
            <a:r>
              <a:rPr lang="en-US" altLang="en-US" sz="4000" i="1" dirty="0" smtClean="0"/>
              <a:t>		     TISUAPM</a:t>
            </a:r>
            <a:r>
              <a:rPr lang="en-US" altLang="en-US" sz="4000" dirty="0" smtClean="0"/>
              <a:t> 5-3</a:t>
            </a:r>
          </a:p>
        </p:txBody>
      </p:sp>
    </p:spTree>
    <p:extLst>
      <p:ext uri="{BB962C8B-B14F-4D97-AF65-F5344CB8AC3E}">
        <p14:creationId xmlns:p14="http://schemas.microsoft.com/office/powerpoint/2010/main" val="77789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auto">
          <a:xfrm>
            <a:off x="1828800" y="0"/>
            <a:ext cx="5029200" cy="7620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dirty="0">
                <a:solidFill>
                  <a:srgbClr val="000000"/>
                </a:solidFill>
                <a:latin typeface="Arial Black" pitchFamily="34" charset="0"/>
              </a:rPr>
              <a:t>School Money</a:t>
            </a:r>
          </a:p>
        </p:txBody>
      </p:sp>
      <p:sp>
        <p:nvSpPr>
          <p:cNvPr id="2" name="TextBox 1"/>
          <p:cNvSpPr txBox="1"/>
          <p:nvPr/>
        </p:nvSpPr>
        <p:spPr>
          <a:xfrm>
            <a:off x="228600" y="1676400"/>
            <a:ext cx="7315200" cy="5016758"/>
          </a:xfrm>
          <a:prstGeom prst="rect">
            <a:avLst/>
          </a:prstGeom>
          <a:noFill/>
        </p:spPr>
        <p:txBody>
          <a:bodyPr wrap="square" rtlCol="0">
            <a:spAutoFit/>
          </a:bodyPr>
          <a:lstStyle/>
          <a:p>
            <a:pPr marL="571500" indent="-571500" algn="l">
              <a:buFont typeface="Arial" panose="020B0604020202020204" pitchFamily="34" charset="0"/>
              <a:buChar char="•"/>
            </a:pPr>
            <a:r>
              <a:rPr lang="en-US" sz="4000" dirty="0" smtClean="0"/>
              <a:t>Donations</a:t>
            </a:r>
          </a:p>
          <a:p>
            <a:pPr marL="571500" indent="-571500" algn="l">
              <a:buFont typeface="Arial" panose="020B0604020202020204" pitchFamily="34" charset="0"/>
              <a:buChar char="•"/>
            </a:pPr>
            <a:r>
              <a:rPr lang="en-US" sz="4000" dirty="0" smtClean="0"/>
              <a:t>Cafeteria funds</a:t>
            </a:r>
          </a:p>
          <a:p>
            <a:pPr marL="571500" indent="-571500" algn="l">
              <a:buFont typeface="Arial" panose="020B0604020202020204" pitchFamily="34" charset="0"/>
              <a:buChar char="•"/>
            </a:pPr>
            <a:r>
              <a:rPr lang="en-US" sz="4000" dirty="0" smtClean="0"/>
              <a:t>Fees</a:t>
            </a:r>
          </a:p>
          <a:p>
            <a:pPr marL="571500" indent="-571500" algn="l">
              <a:buFont typeface="Arial" panose="020B0604020202020204" pitchFamily="34" charset="0"/>
              <a:buChar char="•"/>
            </a:pPr>
            <a:r>
              <a:rPr lang="en-US" sz="4000" dirty="0" smtClean="0"/>
              <a:t>School Board Allocations</a:t>
            </a:r>
          </a:p>
          <a:p>
            <a:pPr marL="571500" indent="-571500" algn="l">
              <a:buFont typeface="Arial" panose="020B0604020202020204" pitchFamily="34" charset="0"/>
              <a:buChar char="•"/>
            </a:pPr>
            <a:r>
              <a:rPr lang="en-US" sz="4000" dirty="0" smtClean="0"/>
              <a:t>Funds raised through cooperative agreements</a:t>
            </a:r>
          </a:p>
          <a:p>
            <a:pPr marL="571500" indent="-571500" algn="l">
              <a:buFont typeface="Arial" panose="020B0604020202020204" pitchFamily="34" charset="0"/>
              <a:buChar char="•"/>
            </a:pPr>
            <a:r>
              <a:rPr lang="en-US" sz="4000" dirty="0" smtClean="0"/>
              <a:t>Rental Fees</a:t>
            </a:r>
          </a:p>
          <a:p>
            <a:pPr marL="571500" indent="-571500" algn="l">
              <a:buFont typeface="Arial" panose="020B0604020202020204" pitchFamily="34" charset="0"/>
              <a:buChar char="•"/>
            </a:pPr>
            <a:r>
              <a:rPr lang="en-US" sz="4000" b="1" dirty="0" smtClean="0"/>
              <a:t>Student Activity Funds</a:t>
            </a:r>
            <a:endParaRPr lang="en-US" sz="3600" dirty="0"/>
          </a:p>
        </p:txBody>
      </p:sp>
    </p:spTree>
    <p:extLst>
      <p:ext uri="{BB962C8B-B14F-4D97-AF65-F5344CB8AC3E}">
        <p14:creationId xmlns:p14="http://schemas.microsoft.com/office/powerpoint/2010/main" val="12238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auto">
          <a:xfrm>
            <a:off x="1828800" y="0"/>
            <a:ext cx="5029200" cy="7620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dirty="0" smtClean="0">
                <a:solidFill>
                  <a:srgbClr val="000000"/>
                </a:solidFill>
                <a:latin typeface="Arial Black" pitchFamily="34" charset="0"/>
              </a:rPr>
              <a:t>School Money</a:t>
            </a:r>
            <a:endParaRPr lang="en-US" altLang="en-US" sz="4400" dirty="0">
              <a:solidFill>
                <a:srgbClr val="000000"/>
              </a:solidFill>
              <a:latin typeface="Arial Black" pitchFamily="34" charset="0"/>
            </a:endParaRPr>
          </a:p>
        </p:txBody>
      </p:sp>
      <p:sp>
        <p:nvSpPr>
          <p:cNvPr id="2" name="TextBox 1"/>
          <p:cNvSpPr txBox="1"/>
          <p:nvPr/>
        </p:nvSpPr>
        <p:spPr>
          <a:xfrm>
            <a:off x="119062" y="1828800"/>
            <a:ext cx="8991600" cy="4524315"/>
          </a:xfrm>
          <a:prstGeom prst="rect">
            <a:avLst/>
          </a:prstGeom>
          <a:noFill/>
        </p:spPr>
        <p:txBody>
          <a:bodyPr wrap="square" rtlCol="0">
            <a:spAutoFit/>
          </a:bodyPr>
          <a:lstStyle/>
          <a:p>
            <a:pPr marL="571500" indent="-571500" algn="l">
              <a:buFont typeface="Arial" panose="020B0604020202020204" pitchFamily="34" charset="0"/>
              <a:buChar char="•"/>
            </a:pPr>
            <a:r>
              <a:rPr lang="en-US" sz="3600" b="1" dirty="0" smtClean="0"/>
              <a:t>Student Activity Funds</a:t>
            </a:r>
          </a:p>
          <a:p>
            <a:pPr marL="1028700" lvl="1" indent="-571500" algn="l">
              <a:buFont typeface="Arial" panose="020B0604020202020204" pitchFamily="34" charset="0"/>
              <a:buChar char="•"/>
            </a:pPr>
            <a:r>
              <a:rPr lang="en-US" sz="3600" dirty="0" smtClean="0"/>
              <a:t>School sponsored academic, art, athletic or social event involving students</a:t>
            </a:r>
          </a:p>
          <a:p>
            <a:pPr marL="1028700" lvl="1" indent="-571500" algn="l">
              <a:buFont typeface="Arial" panose="020B0604020202020204" pitchFamily="34" charset="0"/>
              <a:buChar char="•"/>
            </a:pPr>
            <a:r>
              <a:rPr lang="en-US" sz="3600" dirty="0" smtClean="0"/>
              <a:t>Raised by school sponsored clubs</a:t>
            </a:r>
          </a:p>
          <a:p>
            <a:pPr marL="1028700" lvl="1" indent="-571500" algn="l">
              <a:buFont typeface="Arial" panose="020B0604020202020204" pitchFamily="34" charset="0"/>
              <a:buChar char="•"/>
            </a:pPr>
            <a:r>
              <a:rPr lang="en-US" sz="3600" dirty="0" smtClean="0"/>
              <a:t>Raised by school sponsored fundraisers involving students under supervision of a school employee</a:t>
            </a:r>
          </a:p>
        </p:txBody>
      </p:sp>
    </p:spTree>
    <p:extLst>
      <p:ext uri="{BB962C8B-B14F-4D97-AF65-F5344CB8AC3E}">
        <p14:creationId xmlns:p14="http://schemas.microsoft.com/office/powerpoint/2010/main" val="27253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auto">
          <a:xfrm>
            <a:off x="1828800" y="0"/>
            <a:ext cx="5029200" cy="7620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dirty="0" smtClean="0">
                <a:solidFill>
                  <a:srgbClr val="000000"/>
                </a:solidFill>
                <a:latin typeface="Arial Black" pitchFamily="34" charset="0"/>
              </a:rPr>
              <a:t>School Money</a:t>
            </a:r>
            <a:endParaRPr lang="en-US" altLang="en-US" sz="4400" dirty="0">
              <a:solidFill>
                <a:srgbClr val="000000"/>
              </a:solidFill>
              <a:latin typeface="Arial Black" pitchFamily="34" charset="0"/>
            </a:endParaRPr>
          </a:p>
        </p:txBody>
      </p:sp>
      <p:sp>
        <p:nvSpPr>
          <p:cNvPr id="2" name="TextBox 1"/>
          <p:cNvSpPr txBox="1"/>
          <p:nvPr/>
        </p:nvSpPr>
        <p:spPr>
          <a:xfrm>
            <a:off x="0" y="762000"/>
            <a:ext cx="8991600" cy="6186309"/>
          </a:xfrm>
          <a:prstGeom prst="rect">
            <a:avLst/>
          </a:prstGeom>
          <a:noFill/>
        </p:spPr>
        <p:txBody>
          <a:bodyPr wrap="square" rtlCol="0">
            <a:spAutoFit/>
          </a:bodyPr>
          <a:lstStyle/>
          <a:p>
            <a:pPr marL="571500" indent="-571500" algn="l">
              <a:buFont typeface="Arial" panose="020B0604020202020204" pitchFamily="34" charset="0"/>
              <a:buChar char="•"/>
            </a:pPr>
            <a:r>
              <a:rPr lang="en-US" sz="3600" b="1" dirty="0" smtClean="0"/>
              <a:t>Student Activity Funds (cont.)</a:t>
            </a:r>
          </a:p>
          <a:p>
            <a:pPr marL="1028700" lvl="1" indent="-571500" algn="l">
              <a:buFont typeface="Arial" panose="020B0604020202020204" pitchFamily="34" charset="0"/>
              <a:buChar char="•"/>
            </a:pPr>
            <a:r>
              <a:rPr lang="en-US" sz="3600" dirty="0" smtClean="0"/>
              <a:t>Commissions for direct sale of items to student pursuant to cooperative agreement</a:t>
            </a:r>
          </a:p>
          <a:p>
            <a:pPr marL="1028700" lvl="1" indent="-571500" algn="l">
              <a:buFont typeface="Arial" panose="020B0604020202020204" pitchFamily="34" charset="0"/>
              <a:buChar char="•"/>
            </a:pPr>
            <a:r>
              <a:rPr lang="en-US" sz="3600" dirty="0" smtClean="0"/>
              <a:t>School-run bookstore collections</a:t>
            </a:r>
          </a:p>
          <a:p>
            <a:pPr marL="1028700" lvl="1" indent="-571500" algn="l">
              <a:buFont typeface="Arial" panose="020B0604020202020204" pitchFamily="34" charset="0"/>
              <a:buChar char="•"/>
            </a:pPr>
            <a:r>
              <a:rPr lang="en-US" sz="3600" dirty="0" smtClean="0"/>
              <a:t>Fees charged to students</a:t>
            </a:r>
          </a:p>
          <a:p>
            <a:pPr marL="1028700" lvl="1" indent="-571500" algn="l">
              <a:buFont typeface="Arial" panose="020B0604020202020204" pitchFamily="34" charset="0"/>
              <a:buChar char="•"/>
            </a:pPr>
            <a:r>
              <a:rPr lang="en-US" sz="3600" dirty="0" smtClean="0"/>
              <a:t>Interest on school bank accounts</a:t>
            </a:r>
          </a:p>
          <a:p>
            <a:pPr marL="1028700" lvl="1" indent="-571500" algn="l">
              <a:buFont typeface="Arial" panose="020B0604020202020204" pitchFamily="34" charset="0"/>
              <a:buChar char="•"/>
            </a:pPr>
            <a:r>
              <a:rPr lang="en-US" sz="3600" dirty="0" smtClean="0"/>
              <a:t>Any school sponsored activity involving use of school personnel, students, and property during the school day</a:t>
            </a:r>
          </a:p>
        </p:txBody>
      </p:sp>
    </p:spTree>
    <p:extLst>
      <p:ext uri="{BB962C8B-B14F-4D97-AF65-F5344CB8AC3E}">
        <p14:creationId xmlns:p14="http://schemas.microsoft.com/office/powerpoint/2010/main" val="10808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04800"/>
            <a:ext cx="6248400" cy="1066800"/>
          </a:xfrm>
        </p:spPr>
        <p:txBody>
          <a:bodyPr/>
          <a:lstStyle/>
          <a:p>
            <a:pPr eaLnBrk="1" hangingPunct="1">
              <a:defRPr/>
            </a:pPr>
            <a:r>
              <a:rPr lang="en-US" dirty="0" smtClean="0">
                <a:latin typeface="+mn-lt"/>
              </a:rPr>
              <a:t>Through the School</a:t>
            </a:r>
          </a:p>
        </p:txBody>
      </p:sp>
      <p:sp>
        <p:nvSpPr>
          <p:cNvPr id="29699" name="Rectangle 3"/>
          <p:cNvSpPr>
            <a:spLocks noGrp="1" noChangeArrowheads="1"/>
          </p:cNvSpPr>
          <p:nvPr>
            <p:ph type="body" idx="1"/>
          </p:nvPr>
        </p:nvSpPr>
        <p:spPr>
          <a:xfrm>
            <a:off x="0" y="1600200"/>
            <a:ext cx="8534400" cy="5257800"/>
          </a:xfrm>
        </p:spPr>
        <p:txBody>
          <a:bodyPr/>
          <a:lstStyle/>
          <a:p>
            <a:pPr eaLnBrk="1" hangingPunct="1"/>
            <a:r>
              <a:rPr lang="en-US" altLang="en-US" sz="5400" b="1" dirty="0" smtClean="0"/>
              <a:t>School employee  takes charge of the fundraiser</a:t>
            </a:r>
          </a:p>
          <a:p>
            <a:pPr eaLnBrk="1" hangingPunct="1"/>
            <a:r>
              <a:rPr lang="en-US" altLang="en-US" sz="5400" b="1" dirty="0" smtClean="0"/>
              <a:t>School employee is accountable in any way for collections</a:t>
            </a:r>
          </a:p>
        </p:txBody>
      </p:sp>
    </p:spTree>
    <p:extLst>
      <p:ext uri="{BB962C8B-B14F-4D97-AF65-F5344CB8AC3E}">
        <p14:creationId xmlns:p14="http://schemas.microsoft.com/office/powerpoint/2010/main" val="74804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stCondLst>
                                            <p:cond delay="0"/>
                                          </p:stCondLst>
                                        </p:cTn>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stCondLst>
                                            <p:cond delay="0"/>
                                          </p:stCondLst>
                                        </p:cTn>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0" y="228600"/>
            <a:ext cx="9144000" cy="4419600"/>
          </a:xfrm>
        </p:spPr>
        <p:txBody>
          <a:bodyPr/>
          <a:lstStyle/>
          <a:p>
            <a:pPr algn="ctr" eaLnBrk="1" hangingPunct="1">
              <a:buFontTx/>
              <a:buNone/>
            </a:pPr>
            <a:r>
              <a:rPr lang="en-US" altLang="en-US" sz="5400" dirty="0" smtClean="0"/>
              <a:t>Members/parents of SSO are </a:t>
            </a:r>
            <a:r>
              <a:rPr lang="en-US" altLang="en-US" sz="6600" b="1" u="sng" dirty="0" smtClean="0">
                <a:solidFill>
                  <a:srgbClr val="FF6600"/>
                </a:solidFill>
              </a:rPr>
              <a:t>VOLUNTEERS</a:t>
            </a:r>
            <a:endParaRPr lang="en-US" altLang="en-US" sz="6600" dirty="0" smtClean="0"/>
          </a:p>
          <a:p>
            <a:pPr algn="ctr" eaLnBrk="1" hangingPunct="1">
              <a:buFontTx/>
              <a:buNone/>
            </a:pPr>
            <a:r>
              <a:rPr lang="en-US" altLang="en-US" sz="5400" dirty="0" smtClean="0"/>
              <a:t>  for the </a:t>
            </a:r>
            <a:r>
              <a:rPr lang="en-US" altLang="en-US" sz="5400" b="1" dirty="0" smtClean="0">
                <a:solidFill>
                  <a:srgbClr val="FF6600"/>
                </a:solidFill>
              </a:rPr>
              <a:t>SCHOOL</a:t>
            </a:r>
            <a:r>
              <a:rPr lang="en-US" altLang="en-US" sz="5400" b="1" dirty="0" smtClean="0"/>
              <a:t> </a:t>
            </a:r>
            <a:r>
              <a:rPr lang="en-US" altLang="en-US" sz="5400" dirty="0" smtClean="0"/>
              <a:t>fundraiser.</a:t>
            </a:r>
            <a:endParaRPr lang="en-US" altLang="en-US" sz="5400" dirty="0" smtClean="0">
              <a:solidFill>
                <a:srgbClr val="FFFF00"/>
              </a:solidFill>
            </a:endParaRPr>
          </a:p>
        </p:txBody>
      </p:sp>
    </p:spTree>
    <p:extLst>
      <p:ext uri="{BB962C8B-B14F-4D97-AF65-F5344CB8AC3E}">
        <p14:creationId xmlns:p14="http://schemas.microsoft.com/office/powerpoint/2010/main" val="26616848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dirty="0" smtClean="0"/>
          </a:p>
        </p:txBody>
      </p:sp>
      <p:sp>
        <p:nvSpPr>
          <p:cNvPr id="33795" name="Rectangle 3"/>
          <p:cNvSpPr>
            <a:spLocks noGrp="1" noChangeArrowheads="1"/>
          </p:cNvSpPr>
          <p:nvPr>
            <p:ph type="body" idx="1"/>
          </p:nvPr>
        </p:nvSpPr>
        <p:spPr/>
        <p:txBody>
          <a:bodyPr/>
          <a:lstStyle/>
          <a:p>
            <a:pPr marL="812800" indent="-812800" algn="ctr" eaLnBrk="1" hangingPunct="1">
              <a:lnSpc>
                <a:spcPct val="90000"/>
              </a:lnSpc>
              <a:buFontTx/>
              <a:buNone/>
            </a:pPr>
            <a:endParaRPr lang="en-US" altLang="en-US" sz="2800" smtClean="0"/>
          </a:p>
          <a:p>
            <a:pPr marL="812800" indent="-812800" algn="ctr" eaLnBrk="1" hangingPunct="1">
              <a:lnSpc>
                <a:spcPct val="90000"/>
              </a:lnSpc>
              <a:buFontTx/>
              <a:buNone/>
            </a:pPr>
            <a:r>
              <a:rPr lang="en-US" altLang="en-US" sz="8000" smtClean="0"/>
              <a:t> </a:t>
            </a:r>
            <a:r>
              <a:rPr lang="en-US" altLang="en-US" sz="8000" smtClean="0">
                <a:solidFill>
                  <a:srgbClr val="FF6600"/>
                </a:solidFill>
              </a:rPr>
              <a:t>“VOLUNTEERS”</a:t>
            </a:r>
            <a:r>
              <a:rPr lang="en-US" altLang="en-US" sz="8000" smtClean="0"/>
              <a:t> </a:t>
            </a:r>
            <a:r>
              <a:rPr lang="en-US" altLang="en-US" sz="7200" smtClean="0"/>
              <a:t>are not SSOs</a:t>
            </a:r>
          </a:p>
          <a:p>
            <a:pPr marL="812800" indent="-812800" eaLnBrk="1" hangingPunct="1">
              <a:lnSpc>
                <a:spcPct val="90000"/>
              </a:lnSpc>
              <a:buFont typeface="Wingdings" pitchFamily="2" charset="2"/>
              <a:buNone/>
            </a:pPr>
            <a:endParaRPr lang="en-US" altLang="en-US" sz="2800" smtClean="0"/>
          </a:p>
        </p:txBody>
      </p:sp>
    </p:spTree>
    <p:extLst>
      <p:ext uri="{BB962C8B-B14F-4D97-AF65-F5344CB8AC3E}">
        <p14:creationId xmlns:p14="http://schemas.microsoft.com/office/powerpoint/2010/main" val="3428462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1219200"/>
          </a:xfrm>
        </p:spPr>
        <p:txBody>
          <a:bodyPr/>
          <a:lstStyle/>
          <a:p>
            <a:pPr algn="ctr"/>
            <a:r>
              <a:rPr lang="en-US" sz="4000" dirty="0" smtClean="0"/>
              <a:t>School Support Organizations </a:t>
            </a:r>
            <a:br>
              <a:rPr lang="en-US" sz="4000" dirty="0" smtClean="0"/>
            </a:br>
            <a:r>
              <a:rPr lang="en-US" sz="4000" dirty="0" smtClean="0"/>
              <a:t>(learning objectives)</a:t>
            </a:r>
            <a:endParaRPr lang="en-US" sz="4000" dirty="0"/>
          </a:p>
        </p:txBody>
      </p:sp>
      <p:sp>
        <p:nvSpPr>
          <p:cNvPr id="3" name="Content Placeholder 2"/>
          <p:cNvSpPr>
            <a:spLocks noGrp="1"/>
          </p:cNvSpPr>
          <p:nvPr>
            <p:ph idx="1"/>
          </p:nvPr>
        </p:nvSpPr>
        <p:spPr>
          <a:xfrm>
            <a:off x="457200" y="2209800"/>
            <a:ext cx="8382000" cy="4343400"/>
          </a:xfrm>
        </p:spPr>
        <p:txBody>
          <a:bodyPr/>
          <a:lstStyle/>
          <a:p>
            <a:r>
              <a:rPr lang="en-US" sz="6600" dirty="0" smtClean="0"/>
              <a:t>What is required</a:t>
            </a:r>
          </a:p>
          <a:p>
            <a:r>
              <a:rPr lang="en-US" sz="6600" dirty="0" smtClean="0"/>
              <a:t>Why is it important?</a:t>
            </a:r>
          </a:p>
          <a:p>
            <a:endParaRPr lang="en-US" dirty="0"/>
          </a:p>
        </p:txBody>
      </p:sp>
    </p:spTree>
    <p:extLst>
      <p:ext uri="{BB962C8B-B14F-4D97-AF65-F5344CB8AC3E}">
        <p14:creationId xmlns:p14="http://schemas.microsoft.com/office/powerpoint/2010/main" val="31098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sz="8000" b="1" dirty="0" smtClean="0"/>
              <a:t>?</a:t>
            </a:r>
            <a:endParaRPr lang="en-US" sz="8000" b="1" dirty="0"/>
          </a:p>
        </p:txBody>
      </p:sp>
      <p:sp>
        <p:nvSpPr>
          <p:cNvPr id="3" name="Content Placeholder 2"/>
          <p:cNvSpPr>
            <a:spLocks noGrp="1"/>
          </p:cNvSpPr>
          <p:nvPr>
            <p:ph idx="1"/>
          </p:nvPr>
        </p:nvSpPr>
        <p:spPr>
          <a:xfrm>
            <a:off x="0" y="2667000"/>
            <a:ext cx="9144000" cy="4191000"/>
          </a:xfrm>
        </p:spPr>
        <p:txBody>
          <a:bodyPr/>
          <a:lstStyle/>
          <a:p>
            <a:r>
              <a:rPr lang="en-US" sz="5400" dirty="0" smtClean="0"/>
              <a:t>Do we have to have a booster club?</a:t>
            </a:r>
          </a:p>
          <a:p>
            <a:pPr marL="0" indent="0" algn="ctr">
              <a:buNone/>
            </a:pPr>
            <a:r>
              <a:rPr lang="en-US" sz="4800" dirty="0" smtClean="0">
                <a:solidFill>
                  <a:srgbClr val="FF0000"/>
                </a:solidFill>
              </a:rPr>
              <a:t>Depends</a:t>
            </a:r>
          </a:p>
        </p:txBody>
      </p:sp>
    </p:spTree>
    <p:extLst>
      <p:ext uri="{BB962C8B-B14F-4D97-AF65-F5344CB8AC3E}">
        <p14:creationId xmlns:p14="http://schemas.microsoft.com/office/powerpoint/2010/main" val="16625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0" y="404812"/>
            <a:ext cx="6858000" cy="1143000"/>
          </a:xfrm>
        </p:spPr>
        <p:txBody>
          <a:bodyPr/>
          <a:lstStyle/>
          <a:p>
            <a:pPr eaLnBrk="1" hangingPunct="1">
              <a:defRPr/>
            </a:pPr>
            <a:r>
              <a:rPr lang="en-US" dirty="0" smtClean="0"/>
              <a:t>	</a:t>
            </a:r>
            <a:r>
              <a:rPr lang="en-US" sz="5400" dirty="0" smtClean="0"/>
              <a:t>The Other Path!!!</a:t>
            </a:r>
          </a:p>
        </p:txBody>
      </p:sp>
      <p:sp>
        <p:nvSpPr>
          <p:cNvPr id="30723" name="Rectangle 3"/>
          <p:cNvSpPr>
            <a:spLocks noGrp="1" noChangeArrowheads="1"/>
          </p:cNvSpPr>
          <p:nvPr>
            <p:ph type="body" idx="1"/>
          </p:nvPr>
        </p:nvSpPr>
        <p:spPr>
          <a:xfrm>
            <a:off x="457200" y="1981200"/>
            <a:ext cx="8229600" cy="4114800"/>
          </a:xfrm>
        </p:spPr>
        <p:txBody>
          <a:bodyPr/>
          <a:lstStyle/>
          <a:p>
            <a:pPr marL="609600" indent="-609600" eaLnBrk="1" hangingPunct="1"/>
            <a:r>
              <a:rPr lang="en-US" altLang="en-US" sz="6000" b="1" dirty="0" smtClean="0"/>
              <a:t>What must be done before a group can fundraise as an SSO?</a:t>
            </a:r>
          </a:p>
        </p:txBody>
      </p:sp>
    </p:spTree>
    <p:extLst>
      <p:ext uri="{BB962C8B-B14F-4D97-AF65-F5344CB8AC3E}">
        <p14:creationId xmlns:p14="http://schemas.microsoft.com/office/powerpoint/2010/main" val="779612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229600" cy="304800"/>
          </a:xfrm>
        </p:spPr>
        <p:txBody>
          <a:bodyPr/>
          <a:lstStyle/>
          <a:p>
            <a:pPr eaLnBrk="1" hangingPunct="1">
              <a:defRPr/>
            </a:pPr>
            <a:endParaRPr lang="en-US" dirty="0" smtClean="0"/>
          </a:p>
        </p:txBody>
      </p:sp>
      <p:sp>
        <p:nvSpPr>
          <p:cNvPr id="371721" name="Text Box 9"/>
          <p:cNvSpPr txBox="1">
            <a:spLocks noChangeArrowheads="1"/>
          </p:cNvSpPr>
          <p:nvPr/>
        </p:nvSpPr>
        <p:spPr bwMode="auto">
          <a:xfrm>
            <a:off x="0" y="1371600"/>
            <a:ext cx="9144000" cy="1920875"/>
          </a:xfrm>
          <a:prstGeom prst="rect">
            <a:avLst/>
          </a:prstGeom>
          <a:solidFill>
            <a:srgbClr val="0C0904"/>
          </a:solidFill>
          <a:ln w="9525">
            <a:noFill/>
            <a:miter lim="800000"/>
            <a:headEnd/>
            <a:tailEnd/>
          </a:ln>
        </p:spPr>
        <p:txBody>
          <a:bodyPr>
            <a:spAutoFit/>
          </a:bodyPr>
          <a:lstStyle/>
          <a:p>
            <a:r>
              <a:rPr lang="en-US" dirty="0">
                <a:solidFill>
                  <a:schemeClr val="bg1"/>
                </a:solidFill>
              </a:rPr>
              <a:t>SSO as a</a:t>
            </a:r>
          </a:p>
          <a:p>
            <a:r>
              <a:rPr lang="en-US" dirty="0">
                <a:solidFill>
                  <a:schemeClr val="bg1"/>
                </a:solidFill>
              </a:rPr>
              <a:t>“Nonprofit Organization”</a:t>
            </a:r>
          </a:p>
        </p:txBody>
      </p:sp>
      <p:sp>
        <p:nvSpPr>
          <p:cNvPr id="369669" name="Text Box 10"/>
          <p:cNvSpPr txBox="1">
            <a:spLocks noChangeArrowheads="1"/>
          </p:cNvSpPr>
          <p:nvPr/>
        </p:nvSpPr>
        <p:spPr bwMode="auto">
          <a:xfrm>
            <a:off x="1295400" y="4419600"/>
            <a:ext cx="6553200" cy="1006475"/>
          </a:xfrm>
          <a:prstGeom prst="rect">
            <a:avLst/>
          </a:prstGeom>
          <a:solidFill>
            <a:srgbClr val="0C0904"/>
          </a:solidFill>
          <a:ln w="9525">
            <a:noFill/>
            <a:miter lim="800000"/>
            <a:headEnd/>
            <a:tailEnd/>
          </a:ln>
        </p:spPr>
        <p:txBody>
          <a:bodyPr>
            <a:spAutoFit/>
          </a:bodyPr>
          <a:lstStyle/>
          <a:p>
            <a:pPr>
              <a:spcBef>
                <a:spcPct val="50000"/>
              </a:spcBef>
            </a:pPr>
            <a:r>
              <a:rPr lang="en-US" dirty="0">
                <a:solidFill>
                  <a:schemeClr val="bg1"/>
                </a:solidFill>
              </a:rPr>
              <a:t>Charter</a:t>
            </a:r>
          </a:p>
        </p:txBody>
      </p:sp>
      <p:sp>
        <p:nvSpPr>
          <p:cNvPr id="2" name="TextBox 1"/>
          <p:cNvSpPr txBox="1"/>
          <p:nvPr/>
        </p:nvSpPr>
        <p:spPr>
          <a:xfrm>
            <a:off x="228600" y="5664598"/>
            <a:ext cx="8686800" cy="1200329"/>
          </a:xfrm>
          <a:prstGeom prst="rect">
            <a:avLst/>
          </a:prstGeom>
          <a:solidFill>
            <a:schemeClr val="tx1">
              <a:lumMod val="75000"/>
            </a:schemeClr>
          </a:solidFill>
        </p:spPr>
        <p:txBody>
          <a:bodyPr wrap="square" rtlCol="0">
            <a:spAutoFit/>
          </a:bodyPr>
          <a:lstStyle/>
          <a:p>
            <a:r>
              <a:rPr lang="en-US" sz="3600" dirty="0" smtClean="0">
                <a:solidFill>
                  <a:schemeClr val="bg1"/>
                </a:solidFill>
              </a:rPr>
              <a:t>This law does not require an SSO be a 501(c)(3) under IRS. </a:t>
            </a:r>
            <a:endParaRPr lang="en-US" sz="3600" dirty="0">
              <a:solidFill>
                <a:schemeClr val="bg1"/>
              </a:solidFill>
            </a:endParaRPr>
          </a:p>
        </p:txBody>
      </p:sp>
    </p:spTree>
    <p:extLst>
      <p:ext uri="{BB962C8B-B14F-4D97-AF65-F5344CB8AC3E}">
        <p14:creationId xmlns:p14="http://schemas.microsoft.com/office/powerpoint/2010/main" val="3029278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600200"/>
            <a:ext cx="9144000" cy="5257800"/>
          </a:xfrm>
        </p:spPr>
        <p:txBody>
          <a:bodyPr/>
          <a:lstStyle/>
          <a:p>
            <a:r>
              <a:rPr lang="en-US" sz="4000" dirty="0" smtClean="0"/>
              <a:t>If we don’t have a booster club, do we still have to do a cooperative agreement? </a:t>
            </a:r>
          </a:p>
          <a:p>
            <a:pPr marL="0" indent="0" algn="ctr">
              <a:buNone/>
            </a:pPr>
            <a:r>
              <a:rPr lang="en-US" sz="4000" dirty="0" smtClean="0">
                <a:solidFill>
                  <a:srgbClr val="FF0000"/>
                </a:solidFill>
              </a:rPr>
              <a:t>NO….probably</a:t>
            </a:r>
          </a:p>
          <a:p>
            <a:r>
              <a:rPr lang="en-US" sz="4000" dirty="0" smtClean="0"/>
              <a:t>If we don’t have a booster club, do we still have to file a charter with the state?  </a:t>
            </a:r>
          </a:p>
          <a:p>
            <a:pPr marL="0" indent="0" algn="ctr">
              <a:buNone/>
            </a:pPr>
            <a:r>
              <a:rPr lang="en-US" sz="4000" dirty="0" smtClean="0">
                <a:solidFill>
                  <a:srgbClr val="FF0000"/>
                </a:solidFill>
              </a:rPr>
              <a:t>NO</a:t>
            </a:r>
            <a:endParaRPr lang="en-US" sz="4000" dirty="0">
              <a:solidFill>
                <a:srgbClr val="FF0000"/>
              </a:solidFill>
            </a:endParaRPr>
          </a:p>
        </p:txBody>
      </p:sp>
    </p:spTree>
    <p:extLst>
      <p:ext uri="{BB962C8B-B14F-4D97-AF65-F5344CB8AC3E}">
        <p14:creationId xmlns:p14="http://schemas.microsoft.com/office/powerpoint/2010/main" val="28235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828800"/>
            <a:ext cx="9144000" cy="5029200"/>
          </a:xfrm>
        </p:spPr>
        <p:txBody>
          <a:bodyPr/>
          <a:lstStyle/>
          <a:p>
            <a:r>
              <a:rPr lang="en-US" sz="5400" dirty="0" smtClean="0"/>
              <a:t>Student Accounts (read question)</a:t>
            </a:r>
          </a:p>
          <a:p>
            <a:endParaRPr lang="en-US" sz="4000" dirty="0"/>
          </a:p>
        </p:txBody>
      </p:sp>
    </p:spTree>
    <p:extLst>
      <p:ext uri="{BB962C8B-B14F-4D97-AF65-F5344CB8AC3E}">
        <p14:creationId xmlns:p14="http://schemas.microsoft.com/office/powerpoint/2010/main" val="42142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400" dirty="0" smtClean="0"/>
              <a:t>Students required to pay for clays.  Accounts set up to account for that.  Is this legal???</a:t>
            </a:r>
          </a:p>
          <a:p>
            <a:pPr marL="0" indent="0" algn="ctr">
              <a:buNone/>
            </a:pPr>
            <a:endParaRPr lang="en-US" sz="4400" dirty="0" smtClean="0">
              <a:solidFill>
                <a:srgbClr val="FF0000"/>
              </a:solidFill>
            </a:endParaRPr>
          </a:p>
        </p:txBody>
      </p:sp>
    </p:spTree>
    <p:extLst>
      <p:ext uri="{BB962C8B-B14F-4D97-AF65-F5344CB8AC3E}">
        <p14:creationId xmlns:p14="http://schemas.microsoft.com/office/powerpoint/2010/main" val="32384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Elaborate on the fee structure for a program??? What guidelines should I use for setting them??? How does team travel weigh into the schedule?</a:t>
            </a:r>
          </a:p>
          <a:p>
            <a:pPr marL="0" indent="0">
              <a:buNone/>
            </a:pPr>
            <a:endParaRPr lang="en-US" sz="1400" dirty="0" smtClean="0">
              <a:solidFill>
                <a:srgbClr val="FF0000"/>
              </a:solidFill>
            </a:endParaRPr>
          </a:p>
          <a:p>
            <a:pPr marL="438150" lvl="1" indent="0">
              <a:buNone/>
            </a:pPr>
            <a:r>
              <a:rPr lang="en-US" sz="4000" dirty="0" smtClean="0">
                <a:solidFill>
                  <a:srgbClr val="FF0000"/>
                </a:solidFill>
              </a:rPr>
              <a:t>Fees for school-sponsored activities must be accounted for through the school.</a:t>
            </a:r>
          </a:p>
        </p:txBody>
      </p:sp>
    </p:spTree>
    <p:extLst>
      <p:ext uri="{BB962C8B-B14F-4D97-AF65-F5344CB8AC3E}">
        <p14:creationId xmlns:p14="http://schemas.microsoft.com/office/powerpoint/2010/main" val="39605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0" y="404812"/>
            <a:ext cx="6858000" cy="1143000"/>
          </a:xfrm>
        </p:spPr>
        <p:txBody>
          <a:bodyPr/>
          <a:lstStyle/>
          <a:p>
            <a:pPr eaLnBrk="1" hangingPunct="1">
              <a:defRPr/>
            </a:pPr>
            <a:r>
              <a:rPr lang="en-US" dirty="0" smtClean="0"/>
              <a:t>	</a:t>
            </a:r>
            <a:r>
              <a:rPr lang="en-US" sz="5400" dirty="0" smtClean="0"/>
              <a:t>The Other Path!!!</a:t>
            </a:r>
          </a:p>
        </p:txBody>
      </p:sp>
      <p:sp>
        <p:nvSpPr>
          <p:cNvPr id="30723" name="Rectangle 3"/>
          <p:cNvSpPr>
            <a:spLocks noGrp="1" noChangeArrowheads="1"/>
          </p:cNvSpPr>
          <p:nvPr>
            <p:ph type="body" idx="1"/>
          </p:nvPr>
        </p:nvSpPr>
        <p:spPr>
          <a:xfrm>
            <a:off x="457200" y="1981200"/>
            <a:ext cx="8229600" cy="4114800"/>
          </a:xfrm>
        </p:spPr>
        <p:txBody>
          <a:bodyPr/>
          <a:lstStyle/>
          <a:p>
            <a:pPr marL="609600" indent="-609600" eaLnBrk="1" hangingPunct="1"/>
            <a:r>
              <a:rPr lang="en-US" altLang="en-US" sz="6000" b="1" dirty="0" smtClean="0"/>
              <a:t>What must be done before a group can fundraise as an SSO? (cont.)</a:t>
            </a:r>
          </a:p>
        </p:txBody>
      </p:sp>
    </p:spTree>
    <p:extLst>
      <p:ext uri="{BB962C8B-B14F-4D97-AF65-F5344CB8AC3E}">
        <p14:creationId xmlns:p14="http://schemas.microsoft.com/office/powerpoint/2010/main" val="897993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endParaRPr lang="en-US" altLang="en-US" smtClean="0"/>
          </a:p>
        </p:txBody>
      </p:sp>
      <p:sp>
        <p:nvSpPr>
          <p:cNvPr id="338947" name="Rectangle 3"/>
          <p:cNvSpPr>
            <a:spLocks noGrp="1" noChangeArrowheads="1"/>
          </p:cNvSpPr>
          <p:nvPr>
            <p:ph type="body" idx="1"/>
          </p:nvPr>
        </p:nvSpPr>
        <p:spPr/>
        <p:txBody>
          <a:bodyPr/>
          <a:lstStyle/>
          <a:p>
            <a:pPr eaLnBrk="1" hangingPunct="1"/>
            <a:endParaRPr lang="en-US" altLang="en-US" smtClean="0"/>
          </a:p>
        </p:txBody>
      </p:sp>
      <p:sp>
        <p:nvSpPr>
          <p:cNvPr id="338949" name="Text Box 5"/>
          <p:cNvSpPr txBox="1">
            <a:spLocks noChangeArrowheads="1"/>
          </p:cNvSpPr>
          <p:nvPr/>
        </p:nvSpPr>
        <p:spPr bwMode="auto">
          <a:xfrm>
            <a:off x="914400" y="1889125"/>
            <a:ext cx="6400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eaLnBrk="1" hangingPunct="1"/>
            <a:r>
              <a:rPr lang="en-US" altLang="en-US" sz="8000" dirty="0">
                <a:solidFill>
                  <a:srgbClr val="0C0904"/>
                </a:solidFill>
              </a:rPr>
              <a:t>Board Policy</a:t>
            </a:r>
          </a:p>
          <a:p>
            <a:pPr eaLnBrk="1" hangingPunct="1"/>
            <a:r>
              <a:rPr lang="en-US" altLang="en-US" sz="8000" dirty="0">
                <a:solidFill>
                  <a:srgbClr val="0C0904"/>
                </a:solidFill>
              </a:rPr>
              <a:t>Board Policy</a:t>
            </a:r>
          </a:p>
          <a:p>
            <a:pPr eaLnBrk="1" hangingPunct="1"/>
            <a:r>
              <a:rPr lang="en-US" altLang="en-US" sz="8000" dirty="0">
                <a:solidFill>
                  <a:srgbClr val="0C0904"/>
                </a:solidFill>
              </a:rPr>
              <a:t>Board Policy</a:t>
            </a:r>
          </a:p>
          <a:p>
            <a:pPr eaLnBrk="1" hangingPunct="1"/>
            <a:r>
              <a:rPr lang="en-US" altLang="en-US" sz="8000" dirty="0">
                <a:solidFill>
                  <a:srgbClr val="0C0904"/>
                </a:solidFill>
              </a:rPr>
              <a:t>Board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389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389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389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389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r>
              <a:rPr lang="en-US" altLang="en-US" dirty="0" smtClean="0"/>
              <a:t>Board Policy</a:t>
            </a:r>
          </a:p>
        </p:txBody>
      </p:sp>
      <p:sp>
        <p:nvSpPr>
          <p:cNvPr id="338947" name="Rectangle 3"/>
          <p:cNvSpPr>
            <a:spLocks noGrp="1" noChangeArrowheads="1"/>
          </p:cNvSpPr>
          <p:nvPr>
            <p:ph type="body" idx="1"/>
          </p:nvPr>
        </p:nvSpPr>
        <p:spPr>
          <a:xfrm>
            <a:off x="457200" y="2228850"/>
            <a:ext cx="8229600" cy="4302125"/>
          </a:xfrm>
        </p:spPr>
        <p:txBody>
          <a:bodyPr/>
          <a:lstStyle/>
          <a:p>
            <a:pPr eaLnBrk="1" hangingPunct="1"/>
            <a:r>
              <a:rPr lang="en-US" altLang="en-US" sz="4800" dirty="0" smtClean="0"/>
              <a:t>Cooperative Agreements</a:t>
            </a:r>
          </a:p>
          <a:p>
            <a:pPr eaLnBrk="1" hangingPunct="1"/>
            <a:r>
              <a:rPr lang="en-US" altLang="en-US" sz="4800" dirty="0" smtClean="0"/>
              <a:t>School Support Organizations</a:t>
            </a:r>
          </a:p>
          <a:p>
            <a:pPr eaLnBrk="1" hangingPunct="1"/>
            <a:r>
              <a:rPr lang="en-US" altLang="en-US" sz="4800" dirty="0" smtClean="0"/>
              <a:t>Use of school facilities for fundraising purposes</a:t>
            </a:r>
          </a:p>
        </p:txBody>
      </p:sp>
    </p:spTree>
    <p:extLst>
      <p:ext uri="{BB962C8B-B14F-4D97-AF65-F5344CB8AC3E}">
        <p14:creationId xmlns:p14="http://schemas.microsoft.com/office/powerpoint/2010/main" val="20881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 the Years</a:t>
            </a:r>
            <a:endParaRPr lang="en-US" dirty="0"/>
          </a:p>
        </p:txBody>
      </p:sp>
      <p:sp>
        <p:nvSpPr>
          <p:cNvPr id="3" name="Content Placeholder 2"/>
          <p:cNvSpPr>
            <a:spLocks noGrp="1"/>
          </p:cNvSpPr>
          <p:nvPr>
            <p:ph idx="1"/>
          </p:nvPr>
        </p:nvSpPr>
        <p:spPr>
          <a:xfrm>
            <a:off x="0" y="1828800"/>
            <a:ext cx="9067800" cy="5029200"/>
          </a:xfrm>
        </p:spPr>
        <p:txBody>
          <a:bodyPr/>
          <a:lstStyle/>
          <a:p>
            <a:r>
              <a:rPr lang="en-US" sz="4400" dirty="0" smtClean="0"/>
              <a:t>Internal School </a:t>
            </a:r>
            <a:r>
              <a:rPr lang="en-US" sz="4400" dirty="0" err="1" smtClean="0"/>
              <a:t>Acctg</a:t>
            </a:r>
            <a:r>
              <a:rPr lang="en-US" sz="4400" dirty="0" smtClean="0"/>
              <a:t> Law (1959)</a:t>
            </a:r>
          </a:p>
          <a:p>
            <a:r>
              <a:rPr lang="en-US" sz="4400" dirty="0" smtClean="0"/>
              <a:t>Sales tax implications</a:t>
            </a:r>
          </a:p>
          <a:p>
            <a:r>
              <a:rPr lang="en-US" sz="4400" dirty="0" smtClean="0"/>
              <a:t>IRS implications</a:t>
            </a:r>
          </a:p>
          <a:p>
            <a:r>
              <a:rPr lang="en-US" sz="4400" dirty="0" smtClean="0"/>
              <a:t>School Uniform Accounting Policy Manual (1976)</a:t>
            </a:r>
          </a:p>
          <a:p>
            <a:pPr lvl="1"/>
            <a:r>
              <a:rPr lang="en-US" sz="4000" dirty="0" smtClean="0"/>
              <a:t>SSOs specifically exempted      from audit</a:t>
            </a:r>
          </a:p>
          <a:p>
            <a:endParaRPr lang="en-US" dirty="0" smtClean="0"/>
          </a:p>
          <a:p>
            <a:endParaRPr lang="en-US" dirty="0"/>
          </a:p>
        </p:txBody>
      </p:sp>
    </p:spTree>
    <p:extLst>
      <p:ext uri="{BB962C8B-B14F-4D97-AF65-F5344CB8AC3E}">
        <p14:creationId xmlns:p14="http://schemas.microsoft.com/office/powerpoint/2010/main" val="251528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61962" y="675408"/>
            <a:ext cx="7848600" cy="1118755"/>
          </a:xfrm>
        </p:spPr>
        <p:txBody>
          <a:bodyPr/>
          <a:lstStyle/>
          <a:p>
            <a:pPr>
              <a:defRPr/>
            </a:pPr>
            <a:r>
              <a:rPr lang="en-US" sz="4000" dirty="0" smtClean="0"/>
              <a:t>Board Policy Must Require</a:t>
            </a:r>
            <a:br>
              <a:rPr lang="en-US" sz="4000" dirty="0" smtClean="0"/>
            </a:br>
            <a:r>
              <a:rPr lang="en-US" sz="4000" dirty="0" smtClean="0"/>
              <a:t>a </a:t>
            </a:r>
            <a:r>
              <a:rPr lang="en-US" sz="4000" b="1" u="sng" dirty="0" smtClean="0">
                <a:solidFill>
                  <a:schemeClr val="tx1"/>
                </a:solidFill>
              </a:rPr>
              <a:t>Form</a:t>
            </a:r>
            <a:r>
              <a:rPr lang="en-US" sz="4000" dirty="0" smtClean="0"/>
              <a:t> Documenting:</a:t>
            </a:r>
          </a:p>
        </p:txBody>
      </p:sp>
      <p:sp>
        <p:nvSpPr>
          <p:cNvPr id="101379" name="Rectangle 3"/>
          <p:cNvSpPr>
            <a:spLocks noGrp="1" noChangeArrowheads="1"/>
          </p:cNvSpPr>
          <p:nvPr>
            <p:ph type="body" idx="1"/>
          </p:nvPr>
        </p:nvSpPr>
        <p:spPr>
          <a:xfrm>
            <a:off x="1295400" y="1815216"/>
            <a:ext cx="7848600" cy="5077420"/>
          </a:xfrm>
        </p:spPr>
        <p:txBody>
          <a:bodyPr/>
          <a:lstStyle/>
          <a:p>
            <a:pPr lvl="2"/>
            <a:r>
              <a:rPr lang="en-US" altLang="en-US" sz="4000" dirty="0" smtClean="0"/>
              <a:t>Status as a nonprofit org chartered with the State of TN (or chartered member) </a:t>
            </a:r>
          </a:p>
          <a:p>
            <a:pPr lvl="2"/>
            <a:r>
              <a:rPr lang="en-US" altLang="en-US" sz="4000" dirty="0" smtClean="0"/>
              <a:t>Goals and objectives</a:t>
            </a:r>
          </a:p>
          <a:p>
            <a:pPr lvl="2"/>
            <a:r>
              <a:rPr lang="en-US" altLang="en-US" sz="4000" dirty="0" smtClean="0"/>
              <a:t>Telephone number, address, and position of ach officer</a:t>
            </a:r>
          </a:p>
        </p:txBody>
      </p:sp>
    </p:spTree>
    <p:extLst>
      <p:ext uri="{BB962C8B-B14F-4D97-AF65-F5344CB8AC3E}">
        <p14:creationId xmlns:p14="http://schemas.microsoft.com/office/powerpoint/2010/main" val="3348778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81000" y="914400"/>
            <a:ext cx="8229600" cy="762000"/>
          </a:xfrm>
        </p:spPr>
        <p:txBody>
          <a:bodyPr/>
          <a:lstStyle/>
          <a:p>
            <a:pPr algn="ctr" eaLnBrk="1" hangingPunct="1"/>
            <a:r>
              <a:rPr lang="en-US" altLang="en-US" sz="3600" dirty="0" smtClean="0">
                <a:solidFill>
                  <a:srgbClr val="3333FF"/>
                </a:solidFill>
              </a:rPr>
              <a:t/>
            </a:r>
            <a:br>
              <a:rPr lang="en-US" altLang="en-US" sz="3600" dirty="0" smtClean="0">
                <a:solidFill>
                  <a:srgbClr val="3333FF"/>
                </a:solidFill>
              </a:rPr>
            </a:br>
            <a:r>
              <a:rPr lang="en-US" altLang="en-US" dirty="0" smtClean="0">
                <a:solidFill>
                  <a:schemeClr val="hlink"/>
                </a:solidFill>
              </a:rPr>
              <a:t>Board Policy Must Require:</a:t>
            </a:r>
          </a:p>
        </p:txBody>
      </p:sp>
      <p:sp>
        <p:nvSpPr>
          <p:cNvPr id="291843" name="Rectangle 3"/>
          <p:cNvSpPr>
            <a:spLocks noGrp="1" noChangeArrowheads="1"/>
          </p:cNvSpPr>
          <p:nvPr>
            <p:ph type="body" idx="1"/>
          </p:nvPr>
        </p:nvSpPr>
        <p:spPr>
          <a:xfrm>
            <a:off x="2209800" y="1752600"/>
            <a:ext cx="6934200" cy="5867400"/>
          </a:xfrm>
        </p:spPr>
        <p:txBody>
          <a:bodyPr/>
          <a:lstStyle/>
          <a:p>
            <a:pPr marL="381000" indent="-381000" eaLnBrk="1" hangingPunct="1">
              <a:buFont typeface="Wingdings" pitchFamily="2" charset="2"/>
              <a:buNone/>
            </a:pPr>
            <a:r>
              <a:rPr lang="en-US" altLang="en-US" sz="4000" smtClean="0"/>
              <a:t>  Before the end of the school year, the organization shall provide at a minimum a statement of </a:t>
            </a:r>
            <a:r>
              <a:rPr lang="en-US" altLang="en-US" sz="4000" u="sng" smtClean="0">
                <a:solidFill>
                  <a:srgbClr val="CC0000"/>
                </a:solidFill>
              </a:rPr>
              <a:t>total</a:t>
            </a:r>
            <a:r>
              <a:rPr lang="en-US" altLang="en-US" sz="4000" smtClean="0">
                <a:solidFill>
                  <a:srgbClr val="CC0000"/>
                </a:solidFill>
              </a:rPr>
              <a:t> </a:t>
            </a:r>
            <a:r>
              <a:rPr lang="en-US" altLang="en-US" sz="4000" smtClean="0"/>
              <a:t>revenues and disbursements to the director or the director’s designee. </a:t>
            </a:r>
          </a:p>
          <a:p>
            <a:pPr marL="381000" indent="-381000" eaLnBrk="1" hangingPunct="1">
              <a:buFont typeface="Wingdings" pitchFamily="2" charset="2"/>
              <a:buNone/>
            </a:pPr>
            <a:endParaRPr lang="en-US" altLang="en-US" sz="4000" smtClean="0">
              <a:solidFill>
                <a:srgbClr val="CC0000"/>
              </a:solidFill>
            </a:endParaRPr>
          </a:p>
        </p:txBody>
      </p:sp>
    </p:spTree>
    <p:extLst>
      <p:ext uri="{BB962C8B-B14F-4D97-AF65-F5344CB8AC3E}">
        <p14:creationId xmlns:p14="http://schemas.microsoft.com/office/powerpoint/2010/main" val="152284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1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81000" y="914400"/>
            <a:ext cx="8229600" cy="762000"/>
          </a:xfrm>
        </p:spPr>
        <p:txBody>
          <a:bodyPr/>
          <a:lstStyle/>
          <a:p>
            <a:pPr algn="ctr" eaLnBrk="1" hangingPunct="1"/>
            <a:r>
              <a:rPr lang="en-US" altLang="en-US" sz="3600" dirty="0" smtClean="0">
                <a:solidFill>
                  <a:srgbClr val="3333FF"/>
                </a:solidFill>
              </a:rPr>
              <a:t/>
            </a:r>
            <a:br>
              <a:rPr lang="en-US" altLang="en-US" sz="3600" dirty="0" smtClean="0">
                <a:solidFill>
                  <a:srgbClr val="3333FF"/>
                </a:solidFill>
              </a:rPr>
            </a:br>
            <a:r>
              <a:rPr lang="en-US" altLang="en-US" dirty="0" smtClean="0">
                <a:solidFill>
                  <a:schemeClr val="hlink"/>
                </a:solidFill>
              </a:rPr>
              <a:t>Board Policy Must Require:</a:t>
            </a:r>
          </a:p>
        </p:txBody>
      </p:sp>
      <p:sp>
        <p:nvSpPr>
          <p:cNvPr id="291843" name="Rectangle 3"/>
          <p:cNvSpPr>
            <a:spLocks noGrp="1" noChangeArrowheads="1"/>
          </p:cNvSpPr>
          <p:nvPr>
            <p:ph type="body" idx="1"/>
          </p:nvPr>
        </p:nvSpPr>
        <p:spPr>
          <a:xfrm>
            <a:off x="76200" y="1752600"/>
            <a:ext cx="5181600" cy="5867400"/>
          </a:xfrm>
        </p:spPr>
        <p:txBody>
          <a:bodyPr/>
          <a:lstStyle/>
          <a:p>
            <a:pPr marL="381000" indent="-381000" eaLnBrk="1" hangingPunct="1">
              <a:buFont typeface="Wingdings" pitchFamily="2" charset="2"/>
              <a:buNone/>
            </a:pPr>
            <a:r>
              <a:rPr lang="en-US" altLang="en-US" sz="4000" dirty="0" smtClean="0"/>
              <a:t>  </a:t>
            </a:r>
            <a:r>
              <a:rPr lang="en-US" altLang="en-US" sz="4400" dirty="0" smtClean="0"/>
              <a:t>Required approval by Director of Schools/Director’s Designee of all SSO fundraising activity</a:t>
            </a:r>
          </a:p>
          <a:p>
            <a:pPr marL="381000" indent="-381000" eaLnBrk="1" hangingPunct="1">
              <a:buFont typeface="Wingdings" pitchFamily="2" charset="2"/>
              <a:buNone/>
            </a:pPr>
            <a:endParaRPr lang="en-US" altLang="en-US" sz="4000" dirty="0" smtClean="0">
              <a:solidFill>
                <a:srgbClr val="CC0000"/>
              </a:solidFill>
            </a:endParaRPr>
          </a:p>
        </p:txBody>
      </p:sp>
    </p:spTree>
    <p:extLst>
      <p:ext uri="{BB962C8B-B14F-4D97-AF65-F5344CB8AC3E}">
        <p14:creationId xmlns:p14="http://schemas.microsoft.com/office/powerpoint/2010/main" val="207578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1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19350" y="713509"/>
            <a:ext cx="6724650" cy="914400"/>
          </a:xfrm>
        </p:spPr>
        <p:txBody>
          <a:bodyPr/>
          <a:lstStyle/>
          <a:p>
            <a:pPr eaLnBrk="1" hangingPunct="1">
              <a:defRPr/>
            </a:pPr>
            <a:r>
              <a:rPr lang="en-US" dirty="0" smtClean="0"/>
              <a:t>TSBA Model Board Policy</a:t>
            </a:r>
          </a:p>
        </p:txBody>
      </p:sp>
      <p:sp>
        <p:nvSpPr>
          <p:cNvPr id="40963" name="Rectangle 3"/>
          <p:cNvSpPr>
            <a:spLocks noGrp="1" noChangeArrowheads="1"/>
          </p:cNvSpPr>
          <p:nvPr>
            <p:ph type="body" idx="1"/>
          </p:nvPr>
        </p:nvSpPr>
        <p:spPr>
          <a:xfrm>
            <a:off x="0" y="1752600"/>
            <a:ext cx="8839200" cy="5105400"/>
          </a:xfrm>
        </p:spPr>
        <p:txBody>
          <a:bodyPr/>
          <a:lstStyle/>
          <a:p>
            <a:pPr marL="812800" indent="-812800" eaLnBrk="1" hangingPunct="1">
              <a:buFont typeface="Wingdings" pitchFamily="2" charset="2"/>
              <a:buNone/>
            </a:pPr>
            <a:endParaRPr lang="en-US" altLang="en-US" b="1" dirty="0" smtClean="0">
              <a:solidFill>
                <a:srgbClr val="FFFF00"/>
              </a:solidFill>
            </a:endParaRPr>
          </a:p>
        </p:txBody>
      </p:sp>
      <p:sp>
        <p:nvSpPr>
          <p:cNvPr id="2" name="TextBox 1"/>
          <p:cNvSpPr txBox="1"/>
          <p:nvPr/>
        </p:nvSpPr>
        <p:spPr>
          <a:xfrm>
            <a:off x="2322110" y="1981200"/>
            <a:ext cx="3676650" cy="4585871"/>
          </a:xfrm>
          <a:prstGeom prst="rect">
            <a:avLst/>
          </a:prstGeom>
          <a:noFill/>
        </p:spPr>
        <p:txBody>
          <a:bodyPr wrap="square" rtlCol="0">
            <a:spAutoFit/>
          </a:bodyPr>
          <a:lstStyle/>
          <a:p>
            <a:r>
              <a:rPr lang="en-US" sz="4400" dirty="0" smtClean="0"/>
              <a:t>Reflects Requirements of</a:t>
            </a:r>
          </a:p>
          <a:p>
            <a:r>
              <a:rPr lang="en-US" sz="4400" dirty="0" smtClean="0"/>
              <a:t>State law (TCA)</a:t>
            </a:r>
          </a:p>
          <a:p>
            <a:r>
              <a:rPr lang="en-US" sz="3600" dirty="0" smtClean="0"/>
              <a:t>{And a few other things}</a:t>
            </a:r>
            <a:endParaRPr lang="en-US" sz="3600" dirty="0"/>
          </a:p>
        </p:txBody>
      </p:sp>
    </p:spTree>
    <p:extLst>
      <p:ext uri="{BB962C8B-B14F-4D97-AF65-F5344CB8AC3E}">
        <p14:creationId xmlns:p14="http://schemas.microsoft.com/office/powerpoint/2010/main" val="779360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Board Policy</a:t>
            </a:r>
            <a:endParaRPr lang="en-US" dirty="0"/>
          </a:p>
        </p:txBody>
      </p:sp>
      <p:sp>
        <p:nvSpPr>
          <p:cNvPr id="3" name="Content Placeholder 2"/>
          <p:cNvSpPr>
            <a:spLocks noGrp="1"/>
          </p:cNvSpPr>
          <p:nvPr>
            <p:ph idx="1"/>
          </p:nvPr>
        </p:nvSpPr>
        <p:spPr>
          <a:xfrm>
            <a:off x="152400" y="1859281"/>
            <a:ext cx="7620000" cy="1005840"/>
          </a:xfrm>
        </p:spPr>
        <p:txBody>
          <a:bodyPr/>
          <a:lstStyle/>
          <a:p>
            <a:pPr marL="0" indent="0" algn="ctr">
              <a:buNone/>
            </a:pPr>
            <a:r>
              <a:rPr lang="en-US" sz="5400" dirty="0" smtClean="0"/>
              <a:t>May be </a:t>
            </a:r>
          </a:p>
        </p:txBody>
      </p:sp>
      <p:sp>
        <p:nvSpPr>
          <p:cNvPr id="6" name="TextBox 5"/>
          <p:cNvSpPr txBox="1"/>
          <p:nvPr/>
        </p:nvSpPr>
        <p:spPr>
          <a:xfrm>
            <a:off x="609600" y="4761425"/>
            <a:ext cx="6934200" cy="1938992"/>
          </a:xfrm>
          <a:prstGeom prst="rect">
            <a:avLst/>
          </a:prstGeom>
          <a:noFill/>
        </p:spPr>
        <p:txBody>
          <a:bodyPr wrap="square" rtlCol="0">
            <a:spAutoFit/>
          </a:bodyPr>
          <a:lstStyle/>
          <a:p>
            <a:r>
              <a:rPr lang="en-US" dirty="0"/>
              <a:t>than requirements in SSOFAA</a:t>
            </a:r>
          </a:p>
        </p:txBody>
      </p:sp>
      <p:sp>
        <p:nvSpPr>
          <p:cNvPr id="7" name="TextBox 6"/>
          <p:cNvSpPr txBox="1"/>
          <p:nvPr/>
        </p:nvSpPr>
        <p:spPr>
          <a:xfrm>
            <a:off x="990600" y="2796275"/>
            <a:ext cx="6172200" cy="1938992"/>
          </a:xfrm>
          <a:prstGeom prst="rect">
            <a:avLst/>
          </a:prstGeom>
          <a:solidFill>
            <a:schemeClr val="bg1">
              <a:lumMod val="85000"/>
            </a:schemeClr>
          </a:solidFill>
          <a:ln w="76200">
            <a:solidFill>
              <a:srgbClr val="002060"/>
            </a:solidFill>
          </a:ln>
        </p:spPr>
        <p:txBody>
          <a:bodyPr wrap="square" rtlCol="0">
            <a:spAutoFit/>
          </a:bodyPr>
          <a:lstStyle/>
          <a:p>
            <a:r>
              <a:rPr lang="en-US" b="1" dirty="0" smtClean="0">
                <a:solidFill>
                  <a:srgbClr val="FF0000"/>
                </a:solidFill>
              </a:rPr>
              <a:t>MORE RESTRICTIVE</a:t>
            </a:r>
            <a:endParaRPr lang="en-US" b="1" dirty="0">
              <a:solidFill>
                <a:srgbClr val="FF0000"/>
              </a:solidFill>
            </a:endParaRPr>
          </a:p>
        </p:txBody>
      </p:sp>
    </p:spTree>
    <p:extLst>
      <p:ext uri="{BB962C8B-B14F-4D97-AF65-F5344CB8AC3E}">
        <p14:creationId xmlns:p14="http://schemas.microsoft.com/office/powerpoint/2010/main" val="4216311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Board Policy</a:t>
            </a:r>
            <a:endParaRPr lang="en-US" dirty="0"/>
          </a:p>
        </p:txBody>
      </p:sp>
      <p:sp>
        <p:nvSpPr>
          <p:cNvPr id="3" name="Content Placeholder 2"/>
          <p:cNvSpPr>
            <a:spLocks noGrp="1"/>
          </p:cNvSpPr>
          <p:nvPr>
            <p:ph idx="1"/>
          </p:nvPr>
        </p:nvSpPr>
        <p:spPr>
          <a:xfrm>
            <a:off x="228600" y="1828800"/>
            <a:ext cx="5181600" cy="4800600"/>
          </a:xfrm>
        </p:spPr>
        <p:txBody>
          <a:bodyPr/>
          <a:lstStyle/>
          <a:p>
            <a:r>
              <a:rPr lang="en-US" sz="4400" dirty="0" smtClean="0"/>
              <a:t>All required forms, annual reports or financial statements shall be open to public inspection!</a:t>
            </a:r>
            <a:endParaRPr lang="en-US" sz="4400" dirty="0"/>
          </a:p>
        </p:txBody>
      </p:sp>
    </p:spTree>
    <p:extLst>
      <p:ext uri="{BB962C8B-B14F-4D97-AF65-F5344CB8AC3E}">
        <p14:creationId xmlns:p14="http://schemas.microsoft.com/office/powerpoint/2010/main" val="38691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533400"/>
            <a:ext cx="8229600" cy="1143000"/>
          </a:xfrm>
        </p:spPr>
        <p:txBody>
          <a:bodyPr/>
          <a:lstStyle/>
          <a:p>
            <a:pPr eaLnBrk="1" hangingPunct="1"/>
            <a:r>
              <a:rPr lang="en-US" altLang="en-US" sz="4000" dirty="0" smtClean="0"/>
              <a:t>Responsibility of the </a:t>
            </a:r>
            <a:br>
              <a:rPr lang="en-US" altLang="en-US" sz="4000" dirty="0" smtClean="0"/>
            </a:br>
            <a:r>
              <a:rPr lang="en-US" altLang="en-US" sz="4000" dirty="0" smtClean="0"/>
              <a:t>Director of Schools and/or BOE</a:t>
            </a:r>
          </a:p>
        </p:txBody>
      </p:sp>
      <p:sp>
        <p:nvSpPr>
          <p:cNvPr id="41987" name="Rectangle 3"/>
          <p:cNvSpPr>
            <a:spLocks noGrp="1" noChangeArrowheads="1"/>
          </p:cNvSpPr>
          <p:nvPr>
            <p:ph type="body" idx="1"/>
          </p:nvPr>
        </p:nvSpPr>
        <p:spPr>
          <a:xfrm>
            <a:off x="-152400" y="1676400"/>
            <a:ext cx="7696200" cy="5181600"/>
          </a:xfrm>
        </p:spPr>
        <p:txBody>
          <a:bodyPr/>
          <a:lstStyle/>
          <a:p>
            <a:pPr eaLnBrk="1" hangingPunct="1"/>
            <a:r>
              <a:rPr lang="en-US" altLang="en-US" sz="4400" dirty="0" smtClean="0"/>
              <a:t>Post or publish a list of SSOs in compliance with TCA, Section 604(b)</a:t>
            </a:r>
          </a:p>
          <a:p>
            <a:pPr eaLnBrk="1" hangingPunct="1"/>
            <a:r>
              <a:rPr lang="en-US" altLang="en-US" sz="4400" dirty="0" smtClean="0"/>
              <a:t>Develop a process to certify that an SSO has been recognized as an SSO </a:t>
            </a:r>
          </a:p>
          <a:p>
            <a:pPr eaLnBrk="1" hangingPunct="1"/>
            <a:r>
              <a:rPr lang="en-US" altLang="en-US" sz="4400" dirty="0" smtClean="0"/>
              <a:t>Approve SSO fundraising</a:t>
            </a:r>
          </a:p>
        </p:txBody>
      </p:sp>
    </p:spTree>
    <p:extLst>
      <p:ext uri="{BB962C8B-B14F-4D97-AF65-F5344CB8AC3E}">
        <p14:creationId xmlns:p14="http://schemas.microsoft.com/office/powerpoint/2010/main" val="2445274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52400" y="1946564"/>
            <a:ext cx="7239000" cy="4876800"/>
          </a:xfrm>
        </p:spPr>
        <p:txBody>
          <a:bodyPr/>
          <a:lstStyle/>
          <a:p>
            <a:pPr marL="812800" indent="-812800" eaLnBrk="1" hangingPunct="1">
              <a:buFont typeface="Wingdings" pitchFamily="2" charset="2"/>
              <a:buChar char="n"/>
            </a:pPr>
            <a:r>
              <a:rPr lang="en-US" altLang="en-US" sz="4000" dirty="0" smtClean="0"/>
              <a:t>Obtain/retain charter,          (keep copy)</a:t>
            </a:r>
          </a:p>
          <a:p>
            <a:pPr marL="812800" indent="-812800" eaLnBrk="1" hangingPunct="1">
              <a:buFont typeface="Wingdings" pitchFamily="2" charset="2"/>
              <a:buChar char="n"/>
            </a:pPr>
            <a:r>
              <a:rPr lang="en-US" altLang="en-US" sz="4000" dirty="0"/>
              <a:t>Annually file with Sec. of </a:t>
            </a:r>
            <a:r>
              <a:rPr lang="en-US" altLang="en-US" sz="4000" dirty="0" smtClean="0"/>
              <a:t>State and keep </a:t>
            </a:r>
            <a:r>
              <a:rPr lang="en-US" altLang="en-US" sz="4000" dirty="0" err="1" smtClean="0"/>
              <a:t>doc’t</a:t>
            </a:r>
            <a:r>
              <a:rPr lang="en-US" altLang="en-US" sz="4000" dirty="0" smtClean="0"/>
              <a:t> of nonprofit status</a:t>
            </a:r>
            <a:endParaRPr lang="en-US" altLang="en-US" sz="4000" dirty="0"/>
          </a:p>
          <a:p>
            <a:pPr marL="812800" indent="-812800" eaLnBrk="1" hangingPunct="1">
              <a:buFont typeface="Wingdings" pitchFamily="2" charset="2"/>
              <a:buChar char="n"/>
            </a:pPr>
            <a:r>
              <a:rPr lang="en-US" altLang="en-US" sz="4000" dirty="0" smtClean="0"/>
              <a:t>Maintain bylaws</a:t>
            </a:r>
          </a:p>
        </p:txBody>
      </p:sp>
      <p:sp>
        <p:nvSpPr>
          <p:cNvPr id="97282" name="Rectangle 2"/>
          <p:cNvSpPr>
            <a:spLocks noGrp="1" noChangeArrowheads="1"/>
          </p:cNvSpPr>
          <p:nvPr>
            <p:ph type="title"/>
          </p:nvPr>
        </p:nvSpPr>
        <p:spPr>
          <a:xfrm>
            <a:off x="0" y="0"/>
            <a:ext cx="6629400" cy="1600200"/>
          </a:xfrm>
        </p:spPr>
        <p:txBody>
          <a:bodyPr/>
          <a:lstStyle/>
          <a:p>
            <a:pPr eaLnBrk="1" hangingPunct="1">
              <a:defRPr/>
            </a:pPr>
            <a:r>
              <a:rPr lang="en-US" dirty="0" smtClean="0">
                <a:solidFill>
                  <a:schemeClr val="tx2"/>
                </a:solidFill>
              </a:rPr>
              <a:t>Responsibility of SSO</a:t>
            </a:r>
          </a:p>
        </p:txBody>
      </p:sp>
    </p:spTree>
    <p:extLst>
      <p:ext uri="{BB962C8B-B14F-4D97-AF65-F5344CB8AC3E}">
        <p14:creationId xmlns:p14="http://schemas.microsoft.com/office/powerpoint/2010/main" val="2640020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590800" y="1946564"/>
            <a:ext cx="6477000" cy="4876800"/>
          </a:xfrm>
        </p:spPr>
        <p:txBody>
          <a:bodyPr/>
          <a:lstStyle/>
          <a:p>
            <a:pPr marL="812800" indent="-812800" eaLnBrk="1" hangingPunct="1">
              <a:buFont typeface="Wingdings" pitchFamily="2" charset="2"/>
              <a:buChar char="n"/>
            </a:pPr>
            <a:r>
              <a:rPr lang="en-US" altLang="en-US" sz="4000" dirty="0" smtClean="0"/>
              <a:t>Keep minutes of meetings</a:t>
            </a:r>
          </a:p>
          <a:p>
            <a:pPr marL="812800" indent="-812800" eaLnBrk="1" hangingPunct="1">
              <a:buFont typeface="Wingdings" pitchFamily="2" charset="2"/>
              <a:buChar char="n"/>
            </a:pPr>
            <a:r>
              <a:rPr lang="en-US" altLang="en-US" sz="4000" dirty="0" smtClean="0"/>
              <a:t>Maintain detailed statements of receipts and disbursements</a:t>
            </a:r>
          </a:p>
        </p:txBody>
      </p:sp>
      <p:sp>
        <p:nvSpPr>
          <p:cNvPr id="97282" name="Rectangle 2"/>
          <p:cNvSpPr>
            <a:spLocks noGrp="1" noChangeArrowheads="1"/>
          </p:cNvSpPr>
          <p:nvPr>
            <p:ph type="title"/>
          </p:nvPr>
        </p:nvSpPr>
        <p:spPr>
          <a:xfrm>
            <a:off x="0" y="0"/>
            <a:ext cx="6629400" cy="1600200"/>
          </a:xfrm>
        </p:spPr>
        <p:txBody>
          <a:bodyPr/>
          <a:lstStyle/>
          <a:p>
            <a:pPr eaLnBrk="1" hangingPunct="1">
              <a:defRPr/>
            </a:pPr>
            <a:r>
              <a:rPr lang="en-US" dirty="0" smtClean="0">
                <a:solidFill>
                  <a:schemeClr val="tx2"/>
                </a:solidFill>
              </a:rPr>
              <a:t>Responsibility of SSO</a:t>
            </a:r>
          </a:p>
        </p:txBody>
      </p:sp>
      <p:sp>
        <p:nvSpPr>
          <p:cNvPr id="2" name="AutoShape 2" descr="Image result for accounting record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ccounting record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9156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Responsibility of SSO – </a:t>
            </a:r>
            <a:br>
              <a:rPr lang="en-US" sz="4000" dirty="0" smtClean="0"/>
            </a:br>
            <a:r>
              <a:rPr lang="en-US" sz="4000" dirty="0" smtClean="0"/>
              <a:t>Accounting Policy</a:t>
            </a:r>
            <a:endParaRPr lang="en-US" sz="4000" dirty="0"/>
          </a:p>
        </p:txBody>
      </p:sp>
      <p:sp>
        <p:nvSpPr>
          <p:cNvPr id="3" name="Content Placeholder 2"/>
          <p:cNvSpPr>
            <a:spLocks noGrp="1"/>
          </p:cNvSpPr>
          <p:nvPr>
            <p:ph idx="1"/>
          </p:nvPr>
        </p:nvSpPr>
        <p:spPr>
          <a:xfrm>
            <a:off x="76200" y="1828800"/>
            <a:ext cx="9067800" cy="4953000"/>
          </a:xfrm>
        </p:spPr>
        <p:txBody>
          <a:bodyPr/>
          <a:lstStyle/>
          <a:p>
            <a:r>
              <a:rPr lang="en-US" sz="4800" dirty="0" smtClean="0"/>
              <a:t>Specifies reasonable procedures for accounting, controlling, and safeguarding any money materials, property or securities collected or disbursed by it.</a:t>
            </a:r>
            <a:endParaRPr lang="en-US" sz="4800" dirty="0"/>
          </a:p>
        </p:txBody>
      </p:sp>
    </p:spTree>
    <p:extLst>
      <p:ext uri="{BB962C8B-B14F-4D97-AF65-F5344CB8AC3E}">
        <p14:creationId xmlns:p14="http://schemas.microsoft.com/office/powerpoint/2010/main" val="305996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0" y="1752600"/>
            <a:ext cx="7620000" cy="1981200"/>
          </a:xfrm>
        </p:spPr>
        <p:txBody>
          <a:bodyPr/>
          <a:lstStyle/>
          <a:p>
            <a:pPr algn="ctr" eaLnBrk="1" hangingPunct="1">
              <a:defRPr/>
            </a:pPr>
            <a:r>
              <a:rPr lang="en-US" dirty="0" smtClean="0"/>
              <a:t>School Support Organization Financial Accountability Act</a:t>
            </a:r>
            <a:br>
              <a:rPr lang="en-US" dirty="0" smtClean="0"/>
            </a:br>
            <a:r>
              <a:rPr lang="en-US" dirty="0" smtClean="0"/>
              <a:t>[</a:t>
            </a:r>
            <a:r>
              <a:rPr lang="en-US" sz="3600" dirty="0" smtClean="0"/>
              <a:t>2007 (Amended in 2008)]</a:t>
            </a:r>
            <a:endParaRPr lang="en-US" dirty="0" smtClean="0"/>
          </a:p>
        </p:txBody>
      </p:sp>
      <p:sp>
        <p:nvSpPr>
          <p:cNvPr id="344067" name="Rectangle 3"/>
          <p:cNvSpPr>
            <a:spLocks noGrp="1" noChangeArrowheads="1"/>
          </p:cNvSpPr>
          <p:nvPr>
            <p:ph type="body" idx="1"/>
          </p:nvPr>
        </p:nvSpPr>
        <p:spPr>
          <a:xfrm>
            <a:off x="1524000" y="4495800"/>
            <a:ext cx="7620000" cy="1066800"/>
          </a:xfrm>
        </p:spPr>
        <p:txBody>
          <a:bodyPr/>
          <a:lstStyle/>
          <a:p>
            <a:pPr algn="ctr" eaLnBrk="1" hangingPunct="1">
              <a:lnSpc>
                <a:spcPct val="90000"/>
              </a:lnSpc>
              <a:buFontTx/>
              <a:buNone/>
            </a:pPr>
            <a:r>
              <a:rPr lang="en-US" altLang="en-US" sz="4800" dirty="0" smtClean="0">
                <a:solidFill>
                  <a:schemeClr val="tx1"/>
                </a:solidFill>
              </a:rPr>
              <a:t>Section 49-2-601, TCA</a:t>
            </a:r>
          </a:p>
        </p:txBody>
      </p:sp>
      <p:pic>
        <p:nvPicPr>
          <p:cNvPr id="4" name="Picture 5" descr="http://ecx.images-amazon.com/images/I/51xrwQSxUkL._SL500_SS500_.jpg"/>
          <p:cNvPicPr>
            <a:picLocks noChangeAspect="1" noChangeArrowheads="1"/>
          </p:cNvPicPr>
          <p:nvPr/>
        </p:nvPicPr>
        <p:blipFill>
          <a:blip r:embed="rId2">
            <a:extLst>
              <a:ext uri="{28A0092B-C50C-407E-A947-70E740481C1C}">
                <a14:useLocalDpi xmlns:a14="http://schemas.microsoft.com/office/drawing/2010/main" val="0"/>
              </a:ext>
            </a:extLst>
          </a:blip>
          <a:srcRect l="7855" r="71201"/>
          <a:stretch>
            <a:fillRect/>
          </a:stretch>
        </p:blipFill>
        <p:spPr bwMode="auto">
          <a:xfrm>
            <a:off x="0" y="-152400"/>
            <a:ext cx="1524000" cy="7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1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Responsibility of SSO </a:t>
            </a:r>
            <a:endParaRPr lang="en-US" sz="4000" dirty="0"/>
          </a:p>
        </p:txBody>
      </p:sp>
      <p:sp>
        <p:nvSpPr>
          <p:cNvPr id="3" name="Content Placeholder 2"/>
          <p:cNvSpPr>
            <a:spLocks noGrp="1"/>
          </p:cNvSpPr>
          <p:nvPr>
            <p:ph idx="1"/>
          </p:nvPr>
        </p:nvSpPr>
        <p:spPr>
          <a:xfrm>
            <a:off x="76200" y="1828800"/>
            <a:ext cx="9067800" cy="4953000"/>
          </a:xfrm>
        </p:spPr>
        <p:txBody>
          <a:bodyPr/>
          <a:lstStyle/>
          <a:p>
            <a:r>
              <a:rPr lang="en-US" sz="3600" dirty="0" smtClean="0"/>
              <a:t>Separate financial duties</a:t>
            </a:r>
          </a:p>
          <a:p>
            <a:r>
              <a:rPr lang="en-US" sz="3600" dirty="0" smtClean="0"/>
              <a:t>Comply with sales tax provisions</a:t>
            </a:r>
          </a:p>
          <a:p>
            <a:r>
              <a:rPr lang="en-US" sz="3600" dirty="0" smtClean="0"/>
              <a:t>Prepare profit analyses</a:t>
            </a:r>
          </a:p>
          <a:p>
            <a:r>
              <a:rPr lang="en-US" sz="3600" dirty="0" smtClean="0"/>
              <a:t>Prepare treasurer’s manual</a:t>
            </a:r>
          </a:p>
          <a:p>
            <a:r>
              <a:rPr lang="en-US" sz="3600" dirty="0" smtClean="0"/>
              <a:t>Designate custodian of records</a:t>
            </a:r>
          </a:p>
          <a:p>
            <a:r>
              <a:rPr lang="en-US" sz="3600" dirty="0" smtClean="0"/>
              <a:t>Form a financial review committee or designate financial reviewer</a:t>
            </a:r>
          </a:p>
          <a:p>
            <a:endParaRPr lang="en-US" sz="4800" dirty="0"/>
          </a:p>
        </p:txBody>
      </p:sp>
      <p:sp>
        <p:nvSpPr>
          <p:cNvPr id="4" name="5-Point Star 3"/>
          <p:cNvSpPr/>
          <p:nvPr/>
        </p:nvSpPr>
        <p:spPr bwMode="auto">
          <a:xfrm>
            <a:off x="457200" y="7620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128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819400" y="1752600"/>
            <a:ext cx="6324600" cy="5105400"/>
          </a:xfrm>
        </p:spPr>
        <p:txBody>
          <a:bodyPr/>
          <a:lstStyle/>
          <a:p>
            <a:pPr marL="812800" indent="-812800" eaLnBrk="1" hangingPunct="1">
              <a:buFont typeface="Wingdings" pitchFamily="2" charset="2"/>
              <a:buChar char="n"/>
            </a:pPr>
            <a:r>
              <a:rPr lang="en-US" altLang="en-US" sz="4000" dirty="0" smtClean="0"/>
              <a:t>Active Membership (decisions made by SSO - not just dictated by principals coaches, directors, etc.)</a:t>
            </a:r>
          </a:p>
          <a:p>
            <a:pPr marL="812800" indent="-812800" eaLnBrk="1" hangingPunct="1">
              <a:buFont typeface="Wingdings" pitchFamily="2" charset="2"/>
              <a:buChar char="n"/>
            </a:pPr>
            <a:r>
              <a:rPr lang="en-US" altLang="en-US" sz="4000" dirty="0" smtClean="0"/>
              <a:t>Transparent</a:t>
            </a:r>
          </a:p>
          <a:p>
            <a:pPr marL="812800" indent="-812800" eaLnBrk="1" hangingPunct="1">
              <a:buFont typeface="Wingdings" pitchFamily="2" charset="2"/>
              <a:buChar char="n"/>
            </a:pPr>
            <a:r>
              <a:rPr lang="en-US" altLang="en-US" sz="4000" dirty="0" smtClean="0"/>
              <a:t>Informative (Detailed $$)</a:t>
            </a:r>
          </a:p>
          <a:p>
            <a:pPr marL="0" indent="0" eaLnBrk="1" hangingPunct="1">
              <a:buNone/>
            </a:pPr>
            <a:endParaRPr lang="en-US" altLang="en-US" sz="4000" dirty="0"/>
          </a:p>
          <a:p>
            <a:pPr marL="812800" indent="-812800" eaLnBrk="1" hangingPunct="1">
              <a:buFont typeface="Wingdings" pitchFamily="2" charset="2"/>
              <a:buChar char="n"/>
            </a:pPr>
            <a:endParaRPr lang="en-US" altLang="en-US" sz="4000" dirty="0" smtClean="0"/>
          </a:p>
        </p:txBody>
      </p:sp>
      <p:sp>
        <p:nvSpPr>
          <p:cNvPr id="97282" name="Rectangle 2"/>
          <p:cNvSpPr>
            <a:spLocks noGrp="1" noChangeArrowheads="1"/>
          </p:cNvSpPr>
          <p:nvPr>
            <p:ph type="title"/>
          </p:nvPr>
        </p:nvSpPr>
        <p:spPr>
          <a:xfrm>
            <a:off x="1397270" y="0"/>
            <a:ext cx="7594329" cy="1600200"/>
          </a:xfrm>
        </p:spPr>
        <p:txBody>
          <a:bodyPr/>
          <a:lstStyle/>
          <a:p>
            <a:pPr algn="ctr" eaLnBrk="1" hangingPunct="1">
              <a:defRPr/>
            </a:pPr>
            <a:r>
              <a:rPr lang="en-US" sz="5400" dirty="0" smtClean="0">
                <a:solidFill>
                  <a:schemeClr val="tx2"/>
                </a:solidFill>
              </a:rPr>
              <a:t>Meetings/Activities</a:t>
            </a:r>
          </a:p>
        </p:txBody>
      </p:sp>
      <p:sp>
        <p:nvSpPr>
          <p:cNvPr id="2" name="5-Point Star 1"/>
          <p:cNvSpPr/>
          <p:nvPr/>
        </p:nvSpPr>
        <p:spPr bwMode="auto">
          <a:xfrm>
            <a:off x="609600" y="6858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34084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3854" y="1828800"/>
            <a:ext cx="6691745" cy="5029200"/>
          </a:xfrm>
        </p:spPr>
        <p:txBody>
          <a:bodyPr/>
          <a:lstStyle/>
          <a:p>
            <a:pPr marL="812800" indent="-812800" eaLnBrk="1" hangingPunct="1">
              <a:buFont typeface="Wingdings" pitchFamily="2" charset="2"/>
              <a:buChar char="n"/>
            </a:pPr>
            <a:r>
              <a:rPr lang="en-US" altLang="en-US" sz="3600" dirty="0" smtClean="0"/>
              <a:t>Activities in line with stated goals and objectives.</a:t>
            </a:r>
          </a:p>
          <a:p>
            <a:pPr marL="812800" indent="-812800" eaLnBrk="1" hangingPunct="1">
              <a:buFont typeface="Wingdings" pitchFamily="2" charset="2"/>
              <a:buChar char="n"/>
            </a:pPr>
            <a:r>
              <a:rPr lang="en-US" altLang="en-US" sz="3600" dirty="0" smtClean="0"/>
              <a:t>Activities abide by Federal, State and local laws</a:t>
            </a:r>
          </a:p>
          <a:p>
            <a:pPr marL="812800" indent="-812800" eaLnBrk="1" hangingPunct="1">
              <a:buFont typeface="Wingdings" pitchFamily="2" charset="2"/>
              <a:buChar char="n"/>
            </a:pPr>
            <a:r>
              <a:rPr lang="en-US" altLang="en-US" sz="3600" dirty="0" smtClean="0"/>
              <a:t>Operate within applicable standards/guidelines of related state organizations (TSSAA)</a:t>
            </a:r>
          </a:p>
          <a:p>
            <a:pPr marL="812800" indent="-812800" eaLnBrk="1" hangingPunct="1">
              <a:buFont typeface="Wingdings" pitchFamily="2" charset="2"/>
              <a:buChar char="n"/>
            </a:pPr>
            <a:endParaRPr lang="en-US" altLang="en-US" sz="4000" dirty="0"/>
          </a:p>
          <a:p>
            <a:pPr marL="812800" indent="-812800" eaLnBrk="1" hangingPunct="1">
              <a:buFont typeface="Wingdings" pitchFamily="2" charset="2"/>
              <a:buChar char="n"/>
            </a:pPr>
            <a:endParaRPr lang="en-US" altLang="en-US" sz="4000" dirty="0" smtClean="0"/>
          </a:p>
        </p:txBody>
      </p:sp>
      <p:sp>
        <p:nvSpPr>
          <p:cNvPr id="97282" name="Rectangle 2"/>
          <p:cNvSpPr>
            <a:spLocks noGrp="1" noChangeArrowheads="1"/>
          </p:cNvSpPr>
          <p:nvPr>
            <p:ph type="title"/>
          </p:nvPr>
        </p:nvSpPr>
        <p:spPr>
          <a:xfrm>
            <a:off x="1397270" y="0"/>
            <a:ext cx="7594329" cy="1600200"/>
          </a:xfrm>
        </p:spPr>
        <p:txBody>
          <a:bodyPr/>
          <a:lstStyle/>
          <a:p>
            <a:pPr algn="ctr" eaLnBrk="1" hangingPunct="1">
              <a:defRPr/>
            </a:pPr>
            <a:r>
              <a:rPr lang="en-US" sz="5400" dirty="0" smtClean="0">
                <a:solidFill>
                  <a:schemeClr val="tx2"/>
                </a:solidFill>
              </a:rPr>
              <a:t>Meetings/Activities</a:t>
            </a:r>
          </a:p>
        </p:txBody>
      </p:sp>
      <p:sp>
        <p:nvSpPr>
          <p:cNvPr id="2" name="5-Point Star 1"/>
          <p:cNvSpPr/>
          <p:nvPr/>
        </p:nvSpPr>
        <p:spPr bwMode="auto">
          <a:xfrm>
            <a:off x="685800" y="6858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8973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28600" y="1752600"/>
            <a:ext cx="6858000" cy="5105400"/>
          </a:xfrm>
        </p:spPr>
        <p:txBody>
          <a:bodyPr/>
          <a:lstStyle/>
          <a:p>
            <a:pPr marL="812800" indent="-812800" eaLnBrk="1" hangingPunct="1">
              <a:buFont typeface="Wingdings" pitchFamily="2" charset="2"/>
              <a:buChar char="n"/>
            </a:pPr>
            <a:r>
              <a:rPr lang="en-US" altLang="en-US" sz="3600" dirty="0" smtClean="0"/>
              <a:t>Bank name, authorized accounts (in SSO name), authorized signatories</a:t>
            </a:r>
          </a:p>
          <a:p>
            <a:pPr marL="812800" indent="-812800" eaLnBrk="1" hangingPunct="1">
              <a:buFont typeface="Wingdings" pitchFamily="2" charset="2"/>
              <a:buChar char="n"/>
            </a:pPr>
            <a:r>
              <a:rPr lang="en-US" altLang="en-US" sz="3600" dirty="0" smtClean="0"/>
              <a:t>Monthly signed financial report with monthly bank statement and imaged checks</a:t>
            </a:r>
            <a:endParaRPr lang="en-US" altLang="en-US" sz="4000" dirty="0" smtClean="0"/>
          </a:p>
        </p:txBody>
      </p:sp>
      <p:sp>
        <p:nvSpPr>
          <p:cNvPr id="97282" name="Rectangle 2"/>
          <p:cNvSpPr>
            <a:spLocks noGrp="1" noChangeArrowheads="1"/>
          </p:cNvSpPr>
          <p:nvPr>
            <p:ph type="title"/>
          </p:nvPr>
        </p:nvSpPr>
        <p:spPr>
          <a:xfrm>
            <a:off x="1397270" y="0"/>
            <a:ext cx="7594329" cy="1600200"/>
          </a:xfrm>
        </p:spPr>
        <p:txBody>
          <a:bodyPr/>
          <a:lstStyle/>
          <a:p>
            <a:pPr algn="ctr" eaLnBrk="1" hangingPunct="1">
              <a:defRPr/>
            </a:pPr>
            <a:r>
              <a:rPr lang="en-US" sz="5400" dirty="0" smtClean="0">
                <a:solidFill>
                  <a:schemeClr val="tx2"/>
                </a:solidFill>
              </a:rPr>
              <a:t>Minutes</a:t>
            </a:r>
          </a:p>
        </p:txBody>
      </p:sp>
      <p:sp>
        <p:nvSpPr>
          <p:cNvPr id="3" name="5-Point Star 2"/>
          <p:cNvSpPr/>
          <p:nvPr/>
        </p:nvSpPr>
        <p:spPr bwMode="auto">
          <a:xfrm>
            <a:off x="838200" y="6858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47343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0" y="1828800"/>
            <a:ext cx="6324600" cy="5029200"/>
          </a:xfrm>
        </p:spPr>
        <p:txBody>
          <a:bodyPr/>
          <a:lstStyle/>
          <a:p>
            <a:pPr marL="812800" indent="-812800" eaLnBrk="1" hangingPunct="1">
              <a:buFont typeface="Wingdings" pitchFamily="2" charset="2"/>
              <a:buChar char="n"/>
            </a:pPr>
            <a:r>
              <a:rPr lang="en-US" altLang="en-US" sz="4400" dirty="0"/>
              <a:t>Date, location and board members present</a:t>
            </a:r>
          </a:p>
          <a:p>
            <a:pPr marL="812800" indent="-812800" eaLnBrk="1" hangingPunct="1">
              <a:buFont typeface="Wingdings" pitchFamily="2" charset="2"/>
              <a:buChar char="n"/>
            </a:pPr>
            <a:r>
              <a:rPr lang="en-US" altLang="en-US" sz="4400" dirty="0" smtClean="0"/>
              <a:t>Actions taken</a:t>
            </a:r>
          </a:p>
          <a:p>
            <a:pPr marL="812800" indent="-812800" eaLnBrk="1" hangingPunct="1">
              <a:buFont typeface="Wingdings" pitchFamily="2" charset="2"/>
              <a:buChar char="n"/>
            </a:pPr>
            <a:r>
              <a:rPr lang="en-US" altLang="en-US" sz="4400" dirty="0" smtClean="0"/>
              <a:t>Other significant discussions</a:t>
            </a:r>
          </a:p>
        </p:txBody>
      </p:sp>
      <p:sp>
        <p:nvSpPr>
          <p:cNvPr id="97282" name="Rectangle 2"/>
          <p:cNvSpPr>
            <a:spLocks noGrp="1" noChangeArrowheads="1"/>
          </p:cNvSpPr>
          <p:nvPr>
            <p:ph type="title"/>
          </p:nvPr>
        </p:nvSpPr>
        <p:spPr>
          <a:xfrm>
            <a:off x="1397270" y="0"/>
            <a:ext cx="7594329" cy="1600200"/>
          </a:xfrm>
        </p:spPr>
        <p:txBody>
          <a:bodyPr/>
          <a:lstStyle/>
          <a:p>
            <a:pPr algn="ctr" eaLnBrk="1" hangingPunct="1">
              <a:defRPr/>
            </a:pPr>
            <a:r>
              <a:rPr lang="en-US" sz="5400" dirty="0" smtClean="0">
                <a:solidFill>
                  <a:schemeClr val="tx2"/>
                </a:solidFill>
              </a:rPr>
              <a:t>Minutes</a:t>
            </a:r>
          </a:p>
        </p:txBody>
      </p:sp>
      <p:sp>
        <p:nvSpPr>
          <p:cNvPr id="2" name="5-Point Star 1"/>
          <p:cNvSpPr/>
          <p:nvPr/>
        </p:nvSpPr>
        <p:spPr bwMode="auto">
          <a:xfrm>
            <a:off x="516207" y="6858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93521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defRPr/>
            </a:pPr>
            <a:r>
              <a:rPr lang="en-US" dirty="0" smtClean="0"/>
              <a:t>Responsibility of SSO</a:t>
            </a:r>
          </a:p>
        </p:txBody>
      </p:sp>
      <p:sp>
        <p:nvSpPr>
          <p:cNvPr id="60419" name="Rectangle 3"/>
          <p:cNvSpPr>
            <a:spLocks noGrp="1" noChangeArrowheads="1"/>
          </p:cNvSpPr>
          <p:nvPr>
            <p:ph type="body" idx="1"/>
          </p:nvPr>
        </p:nvSpPr>
        <p:spPr>
          <a:xfrm>
            <a:off x="152400" y="1676400"/>
            <a:ext cx="6477000" cy="5181600"/>
          </a:xfrm>
        </p:spPr>
        <p:txBody>
          <a:bodyPr/>
          <a:lstStyle/>
          <a:p>
            <a:pPr marL="0" indent="0" eaLnBrk="1" hangingPunct="1">
              <a:buNone/>
            </a:pPr>
            <a:r>
              <a:rPr lang="en-US" sz="4800" dirty="0" smtClean="0"/>
              <a:t>Ensure money is safeguarded and spent only for purposes related to the goals and objectives of the organization.</a:t>
            </a:r>
          </a:p>
        </p:txBody>
      </p:sp>
    </p:spTree>
    <p:extLst>
      <p:ext uri="{BB962C8B-B14F-4D97-AF65-F5344CB8AC3E}">
        <p14:creationId xmlns:p14="http://schemas.microsoft.com/office/powerpoint/2010/main" val="17000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10691" y="440531"/>
            <a:ext cx="6400800" cy="1143000"/>
          </a:xfrm>
        </p:spPr>
        <p:txBody>
          <a:bodyPr/>
          <a:lstStyle/>
          <a:p>
            <a:pPr algn="ctr" eaLnBrk="1" hangingPunct="1">
              <a:defRPr/>
            </a:pPr>
            <a:r>
              <a:rPr lang="en-US" dirty="0" smtClean="0">
                <a:solidFill>
                  <a:schemeClr val="tx2"/>
                </a:solidFill>
              </a:rPr>
              <a:t>Responsibility of SSO</a:t>
            </a:r>
          </a:p>
        </p:txBody>
      </p:sp>
      <p:sp>
        <p:nvSpPr>
          <p:cNvPr id="60419" name="Rectangle 3"/>
          <p:cNvSpPr>
            <a:spLocks noGrp="1" noChangeArrowheads="1"/>
          </p:cNvSpPr>
          <p:nvPr>
            <p:ph type="body" idx="1"/>
          </p:nvPr>
        </p:nvSpPr>
        <p:spPr>
          <a:xfrm>
            <a:off x="1524000" y="1752600"/>
            <a:ext cx="7772400" cy="5105400"/>
          </a:xfrm>
        </p:spPr>
        <p:txBody>
          <a:bodyPr/>
          <a:lstStyle/>
          <a:p>
            <a:pPr marL="812800" indent="-812800" eaLnBrk="1" hangingPunct="1">
              <a:buFont typeface="Wingdings" pitchFamily="2" charset="2"/>
              <a:buChar char="n"/>
            </a:pPr>
            <a:r>
              <a:rPr lang="en-US" altLang="en-US" sz="4000" dirty="0" smtClean="0"/>
              <a:t>Get fundraisers approved by director of schools/designee</a:t>
            </a:r>
          </a:p>
          <a:p>
            <a:pPr marL="812800" indent="-812800" eaLnBrk="1" hangingPunct="1">
              <a:buFont typeface="Wingdings" pitchFamily="2" charset="2"/>
              <a:buChar char="n"/>
            </a:pPr>
            <a:r>
              <a:rPr lang="en-US" altLang="en-US" sz="4000" dirty="0" smtClean="0"/>
              <a:t>Ensure ownership of all property and equipment is in name of SSO </a:t>
            </a:r>
          </a:p>
        </p:txBody>
      </p:sp>
      <p:sp>
        <p:nvSpPr>
          <p:cNvPr id="2" name="5-Point Star 1"/>
          <p:cNvSpPr/>
          <p:nvPr/>
        </p:nvSpPr>
        <p:spPr bwMode="auto">
          <a:xfrm>
            <a:off x="609600" y="7620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8862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2947" name="Object 3"/>
          <p:cNvGraphicFramePr>
            <a:graphicFrameLocks noChangeAspect="1"/>
          </p:cNvGraphicFramePr>
          <p:nvPr>
            <p:extLst>
              <p:ext uri="{D42A27DB-BD31-4B8C-83A1-F6EECF244321}">
                <p14:modId xmlns:p14="http://schemas.microsoft.com/office/powerpoint/2010/main" val="1618905134"/>
              </p:ext>
            </p:extLst>
          </p:nvPr>
        </p:nvGraphicFramePr>
        <p:xfrm>
          <a:off x="152400" y="2362200"/>
          <a:ext cx="2819400" cy="4114800"/>
        </p:xfrm>
        <a:graphic>
          <a:graphicData uri="http://schemas.openxmlformats.org/presentationml/2006/ole">
            <mc:AlternateContent xmlns:mc="http://schemas.openxmlformats.org/markup-compatibility/2006">
              <mc:Choice xmlns:v="urn:schemas-microsoft-com:vml" Requires="v">
                <p:oleObj spid="_x0000_s23584" name="Acrobat Document" r:id="rId3" imgW="5829103" imgH="7543564" progId="AcroExch.Document.11">
                  <p:embed/>
                </p:oleObj>
              </mc:Choice>
              <mc:Fallback>
                <p:oleObj name="Acrobat Document" r:id="rId3" imgW="5829103" imgH="7543564"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2819400" cy="4114800"/>
                      </a:xfrm>
                      <a:prstGeom prst="rect">
                        <a:avLst/>
                      </a:prstGeom>
                      <a:noFill/>
                      <a:ln>
                        <a:noFill/>
                      </a:ln>
                      <a:effectLst/>
                      <a:extLst/>
                    </p:spPr>
                  </p:pic>
                </p:oleObj>
              </mc:Fallback>
            </mc:AlternateContent>
          </a:graphicData>
        </a:graphic>
      </p:graphicFrame>
      <p:sp>
        <p:nvSpPr>
          <p:cNvPr id="60418" name="Rectangle 2"/>
          <p:cNvSpPr>
            <a:spLocks noGrp="1" noChangeArrowheads="1"/>
          </p:cNvSpPr>
          <p:nvPr>
            <p:ph type="title"/>
          </p:nvPr>
        </p:nvSpPr>
        <p:spPr>
          <a:xfrm>
            <a:off x="2410691" y="440531"/>
            <a:ext cx="6400800" cy="1143000"/>
          </a:xfrm>
        </p:spPr>
        <p:txBody>
          <a:bodyPr/>
          <a:lstStyle/>
          <a:p>
            <a:pPr algn="ctr" eaLnBrk="1" hangingPunct="1">
              <a:defRPr/>
            </a:pPr>
            <a:r>
              <a:rPr lang="en-US" dirty="0" smtClean="0">
                <a:solidFill>
                  <a:schemeClr val="tx2"/>
                </a:solidFill>
              </a:rPr>
              <a:t>Responsibility of SSO</a:t>
            </a:r>
          </a:p>
        </p:txBody>
      </p:sp>
      <p:sp>
        <p:nvSpPr>
          <p:cNvPr id="60419" name="Rectangle 3"/>
          <p:cNvSpPr>
            <a:spLocks noGrp="1" noChangeArrowheads="1"/>
          </p:cNvSpPr>
          <p:nvPr>
            <p:ph type="body" idx="1"/>
          </p:nvPr>
        </p:nvSpPr>
        <p:spPr>
          <a:xfrm>
            <a:off x="2209800" y="1752600"/>
            <a:ext cx="7086600" cy="5105400"/>
          </a:xfrm>
        </p:spPr>
        <p:txBody>
          <a:bodyPr/>
          <a:lstStyle/>
          <a:p>
            <a:pPr marL="812800" indent="-812800" eaLnBrk="1" hangingPunct="1">
              <a:buFont typeface="Wingdings" pitchFamily="2" charset="2"/>
              <a:buChar char="n"/>
            </a:pPr>
            <a:r>
              <a:rPr lang="en-US" altLang="en-US" sz="4000" dirty="0" smtClean="0"/>
              <a:t>Adhere to accounting and financial policies and procedures in the </a:t>
            </a:r>
            <a:r>
              <a:rPr lang="en-US" altLang="en-US" sz="4000" b="1" i="1" dirty="0" smtClean="0"/>
              <a:t>Model Financial Policy for School Support Organizations (Procedures Manual)</a:t>
            </a:r>
          </a:p>
        </p:txBody>
      </p:sp>
    </p:spTree>
    <p:extLst>
      <p:ext uri="{BB962C8B-B14F-4D97-AF65-F5344CB8AC3E}">
        <p14:creationId xmlns:p14="http://schemas.microsoft.com/office/powerpoint/2010/main" val="2603005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82947"/>
                                        </p:tgtEl>
                                        <p:attrNameLst>
                                          <p:attrName>style.visibility</p:attrName>
                                        </p:attrNameLst>
                                      </p:cBhvr>
                                      <p:to>
                                        <p:strVal val="visible"/>
                                      </p:to>
                                    </p:set>
                                    <p:anim calcmode="lin" valueType="num">
                                      <p:cBhvr>
                                        <p:cTn id="9" dur="1000" fill="hold"/>
                                        <p:tgtEl>
                                          <p:spTgt spid="82947"/>
                                        </p:tgtEl>
                                        <p:attrNameLst>
                                          <p:attrName>ppt_w</p:attrName>
                                        </p:attrNameLst>
                                      </p:cBhvr>
                                      <p:tavLst>
                                        <p:tav tm="0">
                                          <p:val>
                                            <p:strVal val="#ppt_w*0.70"/>
                                          </p:val>
                                        </p:tav>
                                        <p:tav tm="100000">
                                          <p:val>
                                            <p:strVal val="#ppt_w"/>
                                          </p:val>
                                        </p:tav>
                                      </p:tavLst>
                                    </p:anim>
                                    <p:anim calcmode="lin" valueType="num">
                                      <p:cBhvr>
                                        <p:cTn id="10" dur="1000" fill="hold"/>
                                        <p:tgtEl>
                                          <p:spTgt spid="82947"/>
                                        </p:tgtEl>
                                        <p:attrNameLst>
                                          <p:attrName>ppt_h</p:attrName>
                                        </p:attrNameLst>
                                      </p:cBhvr>
                                      <p:tavLst>
                                        <p:tav tm="0">
                                          <p:val>
                                            <p:strVal val="#ppt_h"/>
                                          </p:val>
                                        </p:tav>
                                        <p:tav tm="100000">
                                          <p:val>
                                            <p:strVal val="#ppt_h"/>
                                          </p:val>
                                        </p:tav>
                                      </p:tavLst>
                                    </p:anim>
                                    <p:animEffect transition="in" filter="fade">
                                      <p:cBhvr>
                                        <p:cTn id="11" dur="10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743200" y="1600200"/>
            <a:ext cx="6400800" cy="5257800"/>
          </a:xfrm>
        </p:spPr>
        <p:txBody>
          <a:bodyPr/>
          <a:lstStyle/>
          <a:p>
            <a:pPr eaLnBrk="1" hangingPunct="1"/>
            <a:r>
              <a:rPr lang="en-US" altLang="en-US" sz="3600" dirty="0"/>
              <a:t>Pay by check (not cash). </a:t>
            </a:r>
            <a:r>
              <a:rPr lang="en-US" altLang="en-US" sz="3600" dirty="0">
                <a:solidFill>
                  <a:srgbClr val="FF0000"/>
                </a:solidFill>
              </a:rPr>
              <a:t>Never pre-sign</a:t>
            </a:r>
            <a:r>
              <a:rPr lang="en-US" altLang="en-US" sz="3600" dirty="0" smtClean="0">
                <a:solidFill>
                  <a:srgbClr val="FF0000"/>
                </a:solidFill>
              </a:rPr>
              <a:t>!</a:t>
            </a:r>
          </a:p>
          <a:p>
            <a:pPr eaLnBrk="1" hangingPunct="1"/>
            <a:r>
              <a:rPr lang="en-US" altLang="en-US" sz="3600" dirty="0" smtClean="0">
                <a:solidFill>
                  <a:schemeClr val="tx1"/>
                </a:solidFill>
              </a:rPr>
              <a:t>Use </a:t>
            </a:r>
            <a:r>
              <a:rPr lang="en-US" altLang="en-US" sz="3600" dirty="0" err="1" smtClean="0">
                <a:solidFill>
                  <a:schemeClr val="tx1"/>
                </a:solidFill>
              </a:rPr>
              <a:t>prenumbered</a:t>
            </a:r>
            <a:r>
              <a:rPr lang="en-US" altLang="en-US" sz="3600" dirty="0" smtClean="0">
                <a:solidFill>
                  <a:schemeClr val="tx1"/>
                </a:solidFill>
              </a:rPr>
              <a:t> checks with 2 signatures.</a:t>
            </a:r>
            <a:endParaRPr lang="en-US" altLang="en-US" sz="3600" dirty="0">
              <a:solidFill>
                <a:schemeClr val="tx1"/>
              </a:solidFill>
            </a:endParaRPr>
          </a:p>
          <a:p>
            <a:pPr eaLnBrk="1" hangingPunct="1"/>
            <a:r>
              <a:rPr lang="en-US" altLang="en-US" sz="3600" dirty="0"/>
              <a:t>Obtain and retain documentation (receipt, invoice, etc.) for EVERY	withdrawal (check, cash, debit card). Include check #.</a:t>
            </a:r>
          </a:p>
          <a:p>
            <a:pPr marL="812800" indent="-812800" eaLnBrk="1" hangingPunct="1">
              <a:buFont typeface="Wingdings" pitchFamily="2" charset="2"/>
              <a:buChar char="n"/>
            </a:pPr>
            <a:endParaRPr lang="en-US" altLang="en-US" sz="4400" dirty="0" smtClean="0"/>
          </a:p>
        </p:txBody>
      </p:sp>
      <p:sp>
        <p:nvSpPr>
          <p:cNvPr id="97282" name="Rectangle 2"/>
          <p:cNvSpPr>
            <a:spLocks noGrp="1" noChangeArrowheads="1"/>
          </p:cNvSpPr>
          <p:nvPr>
            <p:ph type="title"/>
          </p:nvPr>
        </p:nvSpPr>
        <p:spPr>
          <a:xfrm>
            <a:off x="0" y="0"/>
            <a:ext cx="9144000" cy="1600200"/>
          </a:xfrm>
        </p:spPr>
        <p:txBody>
          <a:bodyPr/>
          <a:lstStyle/>
          <a:p>
            <a:pPr algn="ctr" eaLnBrk="1" hangingPunct="1">
              <a:defRPr/>
            </a:pPr>
            <a:r>
              <a:rPr lang="en-US" sz="4800" dirty="0">
                <a:solidFill>
                  <a:schemeClr val="tx2"/>
                </a:solidFill>
              </a:rPr>
              <a:t>Model Financial </a:t>
            </a:r>
            <a:r>
              <a:rPr lang="en-US" sz="4800" dirty="0" smtClean="0">
                <a:solidFill>
                  <a:schemeClr val="tx2"/>
                </a:solidFill>
              </a:rPr>
              <a:t>Policy</a:t>
            </a:r>
          </a:p>
        </p:txBody>
      </p:sp>
      <p:sp>
        <p:nvSpPr>
          <p:cNvPr id="2" name="5-Point Star 1"/>
          <p:cNvSpPr/>
          <p:nvPr/>
        </p:nvSpPr>
        <p:spPr bwMode="auto">
          <a:xfrm>
            <a:off x="7772400" y="5334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45444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How should coaches or booster club parents be reimbursed?</a:t>
            </a:r>
          </a:p>
          <a:p>
            <a:pPr marL="0" indent="0" algn="ctr">
              <a:buNone/>
            </a:pPr>
            <a:endParaRPr lang="en-US" sz="2000" dirty="0" smtClean="0">
              <a:solidFill>
                <a:srgbClr val="FF0000"/>
              </a:solidFill>
            </a:endParaRPr>
          </a:p>
          <a:p>
            <a:pPr marL="438150" lvl="1" indent="0">
              <a:buNone/>
            </a:pPr>
            <a:r>
              <a:rPr lang="en-US" sz="4000" dirty="0" smtClean="0">
                <a:solidFill>
                  <a:srgbClr val="FF0000"/>
                </a:solidFill>
              </a:rPr>
              <a:t>By </a:t>
            </a:r>
            <a:r>
              <a:rPr lang="en-US" sz="4000" dirty="0" err="1" smtClean="0">
                <a:solidFill>
                  <a:srgbClr val="FF0000"/>
                </a:solidFill>
              </a:rPr>
              <a:t>prenumbered</a:t>
            </a:r>
            <a:r>
              <a:rPr lang="en-US" sz="4000" dirty="0" smtClean="0">
                <a:solidFill>
                  <a:srgbClr val="FF0000"/>
                </a:solidFill>
              </a:rPr>
              <a:t> check.  Adequate documentation (showing receipt of goods and services and that they benefit booster club) should be filed and maintained</a:t>
            </a:r>
            <a:endParaRPr lang="en-US" sz="4000" dirty="0">
              <a:solidFill>
                <a:srgbClr val="FF0000"/>
              </a:solidFill>
            </a:endParaRPr>
          </a:p>
        </p:txBody>
      </p:sp>
    </p:spTree>
    <p:extLst>
      <p:ext uri="{BB962C8B-B14F-4D97-AF65-F5344CB8AC3E}">
        <p14:creationId xmlns:p14="http://schemas.microsoft.com/office/powerpoint/2010/main" val="38188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33400"/>
            <a:ext cx="9067800" cy="1143000"/>
          </a:xfrm>
        </p:spPr>
        <p:txBody>
          <a:bodyPr/>
          <a:lstStyle/>
          <a:p>
            <a:pPr algn="ctr" eaLnBrk="1" hangingPunct="1">
              <a:defRPr/>
            </a:pPr>
            <a:r>
              <a:rPr lang="en-US" sz="6000" b="1" dirty="0" smtClean="0"/>
              <a:t>Legislative Intent</a:t>
            </a:r>
          </a:p>
        </p:txBody>
      </p:sp>
      <p:sp>
        <p:nvSpPr>
          <p:cNvPr id="22531" name="Rectangle 3"/>
          <p:cNvSpPr>
            <a:spLocks noGrp="1" noChangeArrowheads="1"/>
          </p:cNvSpPr>
          <p:nvPr>
            <p:ph type="body" idx="1"/>
          </p:nvPr>
        </p:nvSpPr>
        <p:spPr>
          <a:xfrm>
            <a:off x="0" y="1752600"/>
            <a:ext cx="9144000" cy="4953000"/>
          </a:xfrm>
        </p:spPr>
        <p:txBody>
          <a:bodyPr/>
          <a:lstStyle/>
          <a:p>
            <a:pPr eaLnBrk="1" hangingPunct="1">
              <a:lnSpc>
                <a:spcPct val="90000"/>
              </a:lnSpc>
            </a:pPr>
            <a:r>
              <a:rPr lang="en-US" altLang="en-US" sz="4800" dirty="0" smtClean="0"/>
              <a:t>Promote accountability and consumer confidence in SSOs</a:t>
            </a:r>
          </a:p>
          <a:p>
            <a:pPr eaLnBrk="1" hangingPunct="1">
              <a:lnSpc>
                <a:spcPct val="90000"/>
              </a:lnSpc>
            </a:pPr>
            <a:r>
              <a:rPr lang="en-US" altLang="en-US" sz="4800" dirty="0" smtClean="0"/>
              <a:t>Protect SSOs from certain personal civil liability through incorporation;</a:t>
            </a:r>
          </a:p>
          <a:p>
            <a:pPr eaLnBrk="1" hangingPunct="1">
              <a:lnSpc>
                <a:spcPct val="90000"/>
              </a:lnSpc>
            </a:pPr>
            <a:r>
              <a:rPr lang="en-US" altLang="en-US" sz="4800" dirty="0" smtClean="0"/>
              <a:t>Provide legitimacy to SSOs</a:t>
            </a:r>
          </a:p>
        </p:txBody>
      </p:sp>
    </p:spTree>
    <p:extLst>
      <p:ext uri="{BB962C8B-B14F-4D97-AF65-F5344CB8AC3E}">
        <p14:creationId xmlns:p14="http://schemas.microsoft.com/office/powerpoint/2010/main" val="1933195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685800" y="3581400"/>
            <a:ext cx="8458200" cy="3276600"/>
          </a:xfrm>
        </p:spPr>
        <p:txBody>
          <a:bodyPr/>
          <a:lstStyle/>
          <a:p>
            <a:pPr marL="812800" indent="-812800" eaLnBrk="1" hangingPunct="1">
              <a:buFont typeface="Wingdings" pitchFamily="2" charset="2"/>
              <a:buChar char="n"/>
            </a:pPr>
            <a:r>
              <a:rPr lang="en-US" altLang="en-US" sz="4800" dirty="0" smtClean="0"/>
              <a:t>To school or BOE</a:t>
            </a:r>
            <a:endParaRPr lang="en-US" altLang="en-US" sz="4800" dirty="0" smtClean="0">
              <a:solidFill>
                <a:srgbClr val="FF0000"/>
              </a:solidFill>
            </a:endParaRPr>
          </a:p>
          <a:p>
            <a:pPr marL="1250950" lvl="1" indent="-812800" eaLnBrk="1" hangingPunct="1"/>
            <a:r>
              <a:rPr lang="en-US" altLang="en-US" sz="4800" dirty="0" smtClean="0"/>
              <a:t>Prepare and retain copy of written conditions</a:t>
            </a:r>
          </a:p>
          <a:p>
            <a:pPr marL="438150" lvl="1" indent="0" eaLnBrk="1" hangingPunct="1">
              <a:buNone/>
            </a:pPr>
            <a:r>
              <a:rPr lang="en-US" altLang="en-US" sz="3600" dirty="0" smtClean="0"/>
              <a:t>(school MUST spend accordingly)</a:t>
            </a:r>
          </a:p>
        </p:txBody>
      </p:sp>
      <p:sp>
        <p:nvSpPr>
          <p:cNvPr id="97282" name="Rectangle 2"/>
          <p:cNvSpPr>
            <a:spLocks noGrp="1" noChangeArrowheads="1"/>
          </p:cNvSpPr>
          <p:nvPr>
            <p:ph type="title"/>
          </p:nvPr>
        </p:nvSpPr>
        <p:spPr>
          <a:xfrm>
            <a:off x="0" y="0"/>
            <a:ext cx="9144000" cy="1600200"/>
          </a:xfrm>
        </p:spPr>
        <p:txBody>
          <a:bodyPr/>
          <a:lstStyle/>
          <a:p>
            <a:pPr algn="ctr" eaLnBrk="1" hangingPunct="1">
              <a:defRPr/>
            </a:pPr>
            <a:r>
              <a:rPr lang="en-US" sz="4800" dirty="0">
                <a:solidFill>
                  <a:schemeClr val="tx2"/>
                </a:solidFill>
              </a:rPr>
              <a:t>Model Financial </a:t>
            </a:r>
            <a:r>
              <a:rPr lang="en-US" sz="4800" dirty="0" smtClean="0">
                <a:solidFill>
                  <a:schemeClr val="tx2"/>
                </a:solidFill>
              </a:rPr>
              <a:t>Policy</a:t>
            </a:r>
          </a:p>
        </p:txBody>
      </p:sp>
      <p:sp>
        <p:nvSpPr>
          <p:cNvPr id="2" name="5-Point Star 1"/>
          <p:cNvSpPr/>
          <p:nvPr/>
        </p:nvSpPr>
        <p:spPr bwMode="auto">
          <a:xfrm>
            <a:off x="457200" y="6096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1600200" y="1943635"/>
            <a:ext cx="5334000" cy="1323439"/>
          </a:xfrm>
          <a:prstGeom prst="rect">
            <a:avLst/>
          </a:prstGeom>
          <a:noFill/>
        </p:spPr>
        <p:txBody>
          <a:bodyPr wrap="square" rtlCol="0">
            <a:spAutoFit/>
          </a:bodyPr>
          <a:lstStyle/>
          <a:p>
            <a:r>
              <a:rPr lang="en-US" sz="8000" dirty="0" smtClean="0">
                <a:solidFill>
                  <a:srgbClr val="FF0000"/>
                </a:solidFill>
              </a:rPr>
              <a:t>Donations</a:t>
            </a:r>
            <a:endParaRPr lang="en-US" sz="8000" dirty="0">
              <a:solidFill>
                <a:srgbClr val="FF0000"/>
              </a:solidFill>
            </a:endParaRPr>
          </a:p>
        </p:txBody>
      </p:sp>
    </p:spTree>
    <p:extLst>
      <p:ext uri="{BB962C8B-B14F-4D97-AF65-F5344CB8AC3E}">
        <p14:creationId xmlns:p14="http://schemas.microsoft.com/office/powerpoint/2010/main" val="2379012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52400" y="1752600"/>
            <a:ext cx="7010400" cy="5257800"/>
          </a:xfrm>
        </p:spPr>
        <p:txBody>
          <a:bodyPr/>
          <a:lstStyle/>
          <a:p>
            <a:pPr marL="812800" indent="-812800" eaLnBrk="1" hangingPunct="1">
              <a:buFont typeface="Wingdings" pitchFamily="2" charset="2"/>
              <a:buChar char="n"/>
            </a:pPr>
            <a:r>
              <a:rPr lang="en-US" altLang="en-US" sz="3600" dirty="0" smtClean="0"/>
              <a:t>Treasurer issue </a:t>
            </a:r>
            <a:r>
              <a:rPr lang="en-US" altLang="en-US" sz="3600" dirty="0" err="1" smtClean="0"/>
              <a:t>prenumbered</a:t>
            </a:r>
            <a:r>
              <a:rPr lang="en-US" altLang="en-US" sz="3600" dirty="0" smtClean="0"/>
              <a:t> receipt when $$ turned over (One copy maintained in receipt book)</a:t>
            </a:r>
          </a:p>
          <a:p>
            <a:pPr marL="812800" indent="-812800" eaLnBrk="1" hangingPunct="1">
              <a:buFont typeface="Wingdings" pitchFamily="2" charset="2"/>
              <a:buChar char="n"/>
            </a:pPr>
            <a:r>
              <a:rPr lang="en-US" altLang="en-US" sz="3600" dirty="0" smtClean="0"/>
              <a:t>Applicable collections counted by two persons who prepare and sign count sheet and get receipt from treasurer</a:t>
            </a:r>
          </a:p>
          <a:p>
            <a:pPr marL="1250950" lvl="1" indent="-812800" eaLnBrk="1" hangingPunct="1"/>
            <a:endParaRPr lang="en-US" altLang="en-US" sz="4000" dirty="0"/>
          </a:p>
          <a:p>
            <a:pPr marL="812800" indent="-812800" eaLnBrk="1" hangingPunct="1">
              <a:buFont typeface="Wingdings" pitchFamily="2" charset="2"/>
              <a:buChar char="n"/>
            </a:pPr>
            <a:endParaRPr lang="en-US" altLang="en-US" sz="4400" dirty="0" smtClean="0"/>
          </a:p>
        </p:txBody>
      </p:sp>
      <p:sp>
        <p:nvSpPr>
          <p:cNvPr id="97282" name="Rectangle 2"/>
          <p:cNvSpPr>
            <a:spLocks noGrp="1" noChangeArrowheads="1"/>
          </p:cNvSpPr>
          <p:nvPr>
            <p:ph type="title"/>
          </p:nvPr>
        </p:nvSpPr>
        <p:spPr>
          <a:xfrm>
            <a:off x="381000" y="0"/>
            <a:ext cx="6324600" cy="1600200"/>
          </a:xfrm>
        </p:spPr>
        <p:txBody>
          <a:bodyPr/>
          <a:lstStyle/>
          <a:p>
            <a:pPr algn="ctr" eaLnBrk="1" hangingPunct="1">
              <a:defRPr/>
            </a:pPr>
            <a:r>
              <a:rPr lang="en-US" sz="4800" dirty="0">
                <a:solidFill>
                  <a:schemeClr val="tx2"/>
                </a:solidFill>
              </a:rPr>
              <a:t>Model Financial </a:t>
            </a:r>
            <a:r>
              <a:rPr lang="en-US" sz="4800" dirty="0" smtClean="0">
                <a:solidFill>
                  <a:schemeClr val="tx2"/>
                </a:solidFill>
              </a:rPr>
              <a:t>Policy</a:t>
            </a:r>
          </a:p>
        </p:txBody>
      </p:sp>
      <p:sp>
        <p:nvSpPr>
          <p:cNvPr id="2" name="5-Point Star 1"/>
          <p:cNvSpPr/>
          <p:nvPr/>
        </p:nvSpPr>
        <p:spPr bwMode="auto">
          <a:xfrm>
            <a:off x="7086600" y="7620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59054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590799" y="1905000"/>
            <a:ext cx="6580909" cy="4953000"/>
          </a:xfrm>
        </p:spPr>
        <p:txBody>
          <a:bodyPr/>
          <a:lstStyle/>
          <a:p>
            <a:pPr marL="812800" indent="-812800" eaLnBrk="1" hangingPunct="1">
              <a:buFont typeface="Wingdings" pitchFamily="2" charset="2"/>
              <a:buChar char="n"/>
            </a:pPr>
            <a:r>
              <a:rPr lang="en-US" altLang="en-US" sz="4000" dirty="0" smtClean="0"/>
              <a:t>Deposit money promptly</a:t>
            </a:r>
          </a:p>
          <a:p>
            <a:pPr marL="812800" indent="-812800" eaLnBrk="1" hangingPunct="1">
              <a:buFont typeface="Wingdings" pitchFamily="2" charset="2"/>
              <a:buChar char="n"/>
            </a:pPr>
            <a:r>
              <a:rPr lang="en-US" altLang="en-US" sz="4000" dirty="0" smtClean="0"/>
              <a:t>Itemized deposit slips</a:t>
            </a:r>
          </a:p>
          <a:p>
            <a:pPr marL="1250950" lvl="1" indent="-812800" eaLnBrk="1" hangingPunct="1"/>
            <a:r>
              <a:rPr lang="en-US" altLang="en-US" sz="4000" dirty="0" smtClean="0"/>
              <a:t>Add source of deposit</a:t>
            </a:r>
          </a:p>
          <a:p>
            <a:pPr marL="812800" indent="-812800" eaLnBrk="1" hangingPunct="1">
              <a:buFont typeface="Wingdings" pitchFamily="2" charset="2"/>
              <a:buChar char="n"/>
            </a:pPr>
            <a:r>
              <a:rPr lang="en-US" altLang="en-US" sz="4000" dirty="0" smtClean="0"/>
              <a:t>Timely reconcile bank statements.</a:t>
            </a:r>
          </a:p>
          <a:p>
            <a:pPr marL="438150" lvl="1" indent="0" eaLnBrk="1" hangingPunct="1">
              <a:buNone/>
            </a:pPr>
            <a:endParaRPr lang="en-US" altLang="en-US" sz="4000" dirty="0" smtClean="0"/>
          </a:p>
          <a:p>
            <a:pPr marL="1250950" lvl="1" indent="-812800" eaLnBrk="1" hangingPunct="1"/>
            <a:endParaRPr lang="en-US" altLang="en-US" sz="4000" dirty="0"/>
          </a:p>
          <a:p>
            <a:pPr marL="812800" indent="-812800" eaLnBrk="1" hangingPunct="1">
              <a:buFont typeface="Wingdings" pitchFamily="2" charset="2"/>
              <a:buChar char="n"/>
            </a:pPr>
            <a:endParaRPr lang="en-US" altLang="en-US" sz="4400" dirty="0" smtClean="0"/>
          </a:p>
        </p:txBody>
      </p:sp>
      <p:sp>
        <p:nvSpPr>
          <p:cNvPr id="97282" name="Rectangle 2"/>
          <p:cNvSpPr>
            <a:spLocks noGrp="1" noChangeArrowheads="1"/>
          </p:cNvSpPr>
          <p:nvPr>
            <p:ph type="title"/>
          </p:nvPr>
        </p:nvSpPr>
        <p:spPr>
          <a:xfrm>
            <a:off x="2686050" y="90919"/>
            <a:ext cx="6096000" cy="1600200"/>
          </a:xfrm>
        </p:spPr>
        <p:txBody>
          <a:bodyPr/>
          <a:lstStyle/>
          <a:p>
            <a:pPr algn="ctr" eaLnBrk="1" hangingPunct="1">
              <a:defRPr/>
            </a:pPr>
            <a:r>
              <a:rPr lang="en-US" sz="4800" dirty="0">
                <a:solidFill>
                  <a:schemeClr val="tx2"/>
                </a:solidFill>
              </a:rPr>
              <a:t>Model Financial </a:t>
            </a:r>
            <a:r>
              <a:rPr lang="en-US" sz="4800" dirty="0" smtClean="0">
                <a:solidFill>
                  <a:schemeClr val="tx2"/>
                </a:solidFill>
              </a:rPr>
              <a:t>Policy</a:t>
            </a:r>
          </a:p>
        </p:txBody>
      </p:sp>
      <p:sp>
        <p:nvSpPr>
          <p:cNvPr id="2" name="5-Point Star 1"/>
          <p:cNvSpPr/>
          <p:nvPr/>
        </p:nvSpPr>
        <p:spPr bwMode="auto">
          <a:xfrm>
            <a:off x="838200" y="6096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59493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28599" y="1752600"/>
            <a:ext cx="5715000" cy="5105400"/>
          </a:xfrm>
        </p:spPr>
        <p:txBody>
          <a:bodyPr/>
          <a:lstStyle/>
          <a:p>
            <a:pPr marL="812800" indent="-812800" eaLnBrk="1" hangingPunct="1">
              <a:buFont typeface="Wingdings" pitchFamily="2" charset="2"/>
              <a:buChar char="n"/>
            </a:pPr>
            <a:r>
              <a:rPr lang="en-US" altLang="en-US" sz="3600" dirty="0" smtClean="0"/>
              <a:t>Organize by fiscal year (collection records, bank statements, imaged checks, invoices, etc.)</a:t>
            </a:r>
          </a:p>
          <a:p>
            <a:pPr marL="812800" indent="-812800" eaLnBrk="1" hangingPunct="1">
              <a:buFont typeface="Wingdings" pitchFamily="2" charset="2"/>
              <a:buChar char="n"/>
            </a:pPr>
            <a:r>
              <a:rPr lang="en-US" altLang="en-US" sz="3600" dirty="0" smtClean="0"/>
              <a:t>Maintain at least 4 years</a:t>
            </a:r>
          </a:p>
        </p:txBody>
      </p:sp>
      <p:sp>
        <p:nvSpPr>
          <p:cNvPr id="97282" name="Rectangle 2"/>
          <p:cNvSpPr>
            <a:spLocks noGrp="1" noChangeArrowheads="1"/>
          </p:cNvSpPr>
          <p:nvPr>
            <p:ph type="title"/>
          </p:nvPr>
        </p:nvSpPr>
        <p:spPr>
          <a:xfrm>
            <a:off x="1397271" y="0"/>
            <a:ext cx="4470129" cy="1600200"/>
          </a:xfrm>
        </p:spPr>
        <p:txBody>
          <a:bodyPr/>
          <a:lstStyle/>
          <a:p>
            <a:pPr algn="ctr" eaLnBrk="1" hangingPunct="1">
              <a:defRPr/>
            </a:pPr>
            <a:r>
              <a:rPr lang="en-US" sz="5400" dirty="0" smtClean="0">
                <a:solidFill>
                  <a:schemeClr val="tx2"/>
                </a:solidFill>
              </a:rPr>
              <a:t>Records</a:t>
            </a:r>
          </a:p>
        </p:txBody>
      </p:sp>
      <p:sp>
        <p:nvSpPr>
          <p:cNvPr id="2" name="5-Point Star 1"/>
          <p:cNvSpPr/>
          <p:nvPr/>
        </p:nvSpPr>
        <p:spPr bwMode="auto">
          <a:xfrm>
            <a:off x="533400" y="7620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55522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p:cNvSpPr>
            <a:spLocks noGrp="1"/>
          </p:cNvSpPr>
          <p:nvPr>
            <p:ph type="title"/>
          </p:nvPr>
        </p:nvSpPr>
        <p:spPr/>
        <p:txBody>
          <a:bodyPr/>
          <a:lstStyle/>
          <a:p>
            <a:pPr algn="ctr"/>
            <a:r>
              <a:rPr lang="en-US" altLang="en-US" smtClean="0"/>
              <a:t>School Support Organizations</a:t>
            </a:r>
          </a:p>
        </p:txBody>
      </p:sp>
      <p:sp>
        <p:nvSpPr>
          <p:cNvPr id="343043" name="Content Placeholder 2"/>
          <p:cNvSpPr>
            <a:spLocks noGrp="1"/>
          </p:cNvSpPr>
          <p:nvPr>
            <p:ph idx="1"/>
          </p:nvPr>
        </p:nvSpPr>
        <p:spPr/>
        <p:txBody>
          <a:bodyPr/>
          <a:lstStyle/>
          <a:p>
            <a:pPr>
              <a:buFont typeface="Wingdings" pitchFamily="2" charset="2"/>
              <a:buNone/>
            </a:pPr>
            <a:r>
              <a:rPr lang="en-US" altLang="en-US" sz="5400" dirty="0" smtClean="0"/>
              <a:t>  A </a:t>
            </a:r>
            <a:r>
              <a:rPr lang="en-US" altLang="en-US" sz="5400" dirty="0" smtClean="0">
                <a:solidFill>
                  <a:srgbClr val="FF0000"/>
                </a:solidFill>
              </a:rPr>
              <a:t>school representative </a:t>
            </a:r>
            <a:r>
              <a:rPr lang="en-US" altLang="en-US" sz="5400" dirty="0" smtClean="0"/>
              <a:t>may </a:t>
            </a:r>
            <a:r>
              <a:rPr lang="en-US" altLang="en-US" sz="5400" b="1" u="sng" dirty="0" smtClean="0"/>
              <a:t>NOT</a:t>
            </a:r>
            <a:r>
              <a:rPr lang="en-US" altLang="en-US" sz="5400" dirty="0" smtClean="0"/>
              <a:t> serve as treasurer or bookkeeper of an SSO or be a signatory on the checks.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Title 1"/>
          <p:cNvSpPr>
            <a:spLocks noGrp="1"/>
          </p:cNvSpPr>
          <p:nvPr>
            <p:ph type="title"/>
          </p:nvPr>
        </p:nvSpPr>
        <p:spPr>
          <a:xfrm>
            <a:off x="76200" y="609600"/>
            <a:ext cx="8839200" cy="914400"/>
          </a:xfrm>
        </p:spPr>
        <p:txBody>
          <a:bodyPr/>
          <a:lstStyle/>
          <a:p>
            <a:pPr algn="ctr" eaLnBrk="1" hangingPunct="1"/>
            <a:r>
              <a:rPr lang="en-US" altLang="en-US" b="1" dirty="0" smtClean="0"/>
              <a:t>School Representative</a:t>
            </a:r>
          </a:p>
        </p:txBody>
      </p:sp>
      <p:sp>
        <p:nvSpPr>
          <p:cNvPr id="3" name="Content Placeholder 2"/>
          <p:cNvSpPr>
            <a:spLocks noGrp="1"/>
          </p:cNvSpPr>
          <p:nvPr>
            <p:ph idx="1"/>
          </p:nvPr>
        </p:nvSpPr>
        <p:spPr>
          <a:xfrm>
            <a:off x="-76200" y="1752600"/>
            <a:ext cx="9144000" cy="5105400"/>
          </a:xfrm>
        </p:spPr>
        <p:txBody>
          <a:bodyPr/>
          <a:lstStyle/>
          <a:p>
            <a:pPr eaLnBrk="1" hangingPunct="1"/>
            <a:r>
              <a:rPr lang="en-US" altLang="en-US" sz="4000" dirty="0" smtClean="0"/>
              <a:t>School Board Member</a:t>
            </a:r>
          </a:p>
          <a:p>
            <a:pPr eaLnBrk="1" hangingPunct="1"/>
            <a:r>
              <a:rPr lang="en-US" altLang="en-US" sz="4000" dirty="0" smtClean="0"/>
              <a:t>Director of Schools</a:t>
            </a:r>
          </a:p>
          <a:p>
            <a:pPr eaLnBrk="1" hangingPunct="1"/>
            <a:r>
              <a:rPr lang="en-US" altLang="en-US" sz="4000" dirty="0" smtClean="0"/>
              <a:t>District Finance Director (individual primarily responsible for accounting for school system funds)</a:t>
            </a:r>
          </a:p>
          <a:p>
            <a:pPr eaLnBrk="1" hangingPunct="1"/>
            <a:r>
              <a:rPr lang="en-US" altLang="en-US" sz="4000" dirty="0" smtClean="0"/>
              <a:t>School Principal</a:t>
            </a:r>
          </a:p>
          <a:p>
            <a:pPr eaLnBrk="1" hangingPunct="1"/>
            <a:r>
              <a:rPr lang="en-US" altLang="en-US" sz="4000" dirty="0" smtClean="0"/>
              <a:t>School Bookkeeper, 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533400" y="838200"/>
            <a:ext cx="8153400" cy="762000"/>
          </a:xfrm>
        </p:spPr>
        <p:txBody>
          <a:bodyPr/>
          <a:lstStyle/>
          <a:p>
            <a:pPr eaLnBrk="1" hangingPunct="1"/>
            <a:r>
              <a:rPr lang="en-US" altLang="en-US" sz="3600" smtClean="0">
                <a:solidFill>
                  <a:srgbClr val="3333FF"/>
                </a:solidFill>
              </a:rPr>
              <a:t/>
            </a:r>
            <a:br>
              <a:rPr lang="en-US" altLang="en-US" sz="3600" smtClean="0">
                <a:solidFill>
                  <a:srgbClr val="3333FF"/>
                </a:solidFill>
              </a:rPr>
            </a:br>
            <a:r>
              <a:rPr lang="en-US" altLang="en-US" smtClean="0">
                <a:solidFill>
                  <a:srgbClr val="C00000"/>
                </a:solidFill>
              </a:rPr>
              <a:t>School Representative</a:t>
            </a:r>
          </a:p>
        </p:txBody>
      </p:sp>
      <p:sp>
        <p:nvSpPr>
          <p:cNvPr id="345091" name="Rectangle 3"/>
          <p:cNvSpPr>
            <a:spLocks noGrp="1" noChangeArrowheads="1"/>
          </p:cNvSpPr>
          <p:nvPr>
            <p:ph type="body" idx="1"/>
          </p:nvPr>
        </p:nvSpPr>
        <p:spPr>
          <a:xfrm>
            <a:off x="-152400" y="1600200"/>
            <a:ext cx="9144000" cy="5257800"/>
          </a:xfrm>
          <a:noFill/>
        </p:spPr>
        <p:txBody>
          <a:bodyPr/>
          <a:lstStyle/>
          <a:p>
            <a:pPr eaLnBrk="1" hangingPunct="1">
              <a:buFont typeface="Wingdings" pitchFamily="2" charset="2"/>
              <a:buNone/>
            </a:pPr>
            <a:r>
              <a:rPr lang="en-US" altLang="en-US" sz="3200" smtClean="0"/>
              <a:t>     </a:t>
            </a:r>
            <a:r>
              <a:rPr lang="en-US" altLang="en-US" sz="4400" smtClean="0"/>
              <a:t>Any individual who works</a:t>
            </a:r>
          </a:p>
          <a:p>
            <a:pPr eaLnBrk="1" hangingPunct="1">
              <a:buFont typeface="Wingdings" pitchFamily="2" charset="2"/>
              <a:buNone/>
            </a:pPr>
            <a:r>
              <a:rPr lang="en-US" altLang="en-US" sz="4400" smtClean="0"/>
              <a:t>   for the school system and </a:t>
            </a:r>
          </a:p>
          <a:p>
            <a:pPr eaLnBrk="1" hangingPunct="1">
              <a:buFont typeface="Wingdings" pitchFamily="2" charset="2"/>
              <a:buNone/>
            </a:pPr>
            <a:r>
              <a:rPr lang="en-US" altLang="en-US" sz="4400" smtClean="0"/>
              <a:t>   who as </a:t>
            </a:r>
            <a:r>
              <a:rPr lang="en-US" altLang="en-US" sz="4400" smtClean="0">
                <a:solidFill>
                  <a:srgbClr val="CC0000"/>
                </a:solidFill>
              </a:rPr>
              <a:t>a part of their employment by the </a:t>
            </a:r>
            <a:r>
              <a:rPr lang="en-US" altLang="en-US" sz="4400" smtClean="0"/>
              <a:t>school system is charged with directing or assisting  </a:t>
            </a:r>
          </a:p>
          <a:p>
            <a:pPr eaLnBrk="1" hangingPunct="1">
              <a:buFont typeface="Wingdings" pitchFamily="2" charset="2"/>
              <a:buNone/>
            </a:pPr>
            <a:r>
              <a:rPr lang="en-US" altLang="en-US" sz="4400" smtClean="0"/>
              <a:t>   in directing the related</a:t>
            </a:r>
          </a:p>
          <a:p>
            <a:pPr eaLnBrk="1" hangingPunct="1">
              <a:buFont typeface="Wingdings" pitchFamily="2" charset="2"/>
              <a:buNone/>
            </a:pPr>
            <a:r>
              <a:rPr lang="en-US" altLang="en-US" sz="4400" smtClean="0"/>
              <a:t>   school club or activity.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609600" y="228600"/>
            <a:ext cx="8077200" cy="1447800"/>
          </a:xfrm>
        </p:spPr>
        <p:txBody>
          <a:bodyPr/>
          <a:lstStyle/>
          <a:p>
            <a:pPr algn="ctr" eaLnBrk="1" hangingPunct="1"/>
            <a:r>
              <a:rPr lang="en-US" altLang="en-US" sz="4800" smtClean="0"/>
              <a:t>SSO Focus Issues</a:t>
            </a:r>
          </a:p>
        </p:txBody>
      </p:sp>
      <p:sp>
        <p:nvSpPr>
          <p:cNvPr id="72707" name="Rectangle 3"/>
          <p:cNvSpPr>
            <a:spLocks noGrp="1" noChangeArrowheads="1"/>
          </p:cNvSpPr>
          <p:nvPr>
            <p:ph type="body" idx="4294967295"/>
          </p:nvPr>
        </p:nvSpPr>
        <p:spPr>
          <a:xfrm>
            <a:off x="0" y="1752600"/>
            <a:ext cx="8686800" cy="5105400"/>
          </a:xfrm>
        </p:spPr>
        <p:txBody>
          <a:bodyPr/>
          <a:lstStyle/>
          <a:p>
            <a:pPr eaLnBrk="1" hangingPunct="1">
              <a:buFont typeface="Wingdings" pitchFamily="2" charset="2"/>
              <a:buNone/>
            </a:pPr>
            <a:endParaRPr lang="en-US" altLang="en-US" sz="5400" smtClean="0"/>
          </a:p>
          <a:p>
            <a:pPr lvl="1" algn="ctr" eaLnBrk="1" hangingPunct="1">
              <a:buFont typeface="Wingdings" pitchFamily="2" charset="2"/>
              <a:buNone/>
            </a:pPr>
            <a:r>
              <a:rPr lang="en-US" altLang="en-US" sz="5400" smtClean="0">
                <a:solidFill>
                  <a:schemeClr val="tx1"/>
                </a:solidFill>
              </a:rPr>
              <a:t>SSO may operate: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743200"/>
            <a:ext cx="7086600" cy="1015663"/>
          </a:xfrm>
          <a:prstGeom prst="rect">
            <a:avLst/>
          </a:prstGeom>
          <a:noFill/>
        </p:spPr>
        <p:txBody>
          <a:bodyPr wrap="square" rtlCol="0">
            <a:spAutoFit/>
          </a:bodyPr>
          <a:lstStyle/>
          <a:p>
            <a:r>
              <a:rPr lang="en-US" dirty="0" smtClean="0"/>
              <a:t>Concessions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0"/>
            <a:ext cx="6781800" cy="1015663"/>
          </a:xfrm>
          <a:prstGeom prst="rect">
            <a:avLst/>
          </a:prstGeom>
          <a:noFill/>
        </p:spPr>
        <p:txBody>
          <a:bodyPr wrap="square" rtlCol="0">
            <a:spAutoFit/>
          </a:bodyPr>
          <a:lstStyle/>
          <a:p>
            <a:r>
              <a:rPr lang="en-US" dirty="0" smtClean="0"/>
              <a:t>Parking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33400"/>
            <a:ext cx="9067800" cy="1143000"/>
          </a:xfrm>
        </p:spPr>
        <p:txBody>
          <a:bodyPr/>
          <a:lstStyle/>
          <a:p>
            <a:pPr algn="ctr" eaLnBrk="1" hangingPunct="1">
              <a:defRPr/>
            </a:pPr>
            <a:r>
              <a:rPr lang="en-US" sz="6000" b="1" dirty="0" smtClean="0"/>
              <a:t>Legislative Intent</a:t>
            </a:r>
          </a:p>
        </p:txBody>
      </p:sp>
      <p:sp>
        <p:nvSpPr>
          <p:cNvPr id="22531" name="Rectangle 3"/>
          <p:cNvSpPr>
            <a:spLocks noGrp="1" noChangeArrowheads="1"/>
          </p:cNvSpPr>
          <p:nvPr>
            <p:ph type="body" idx="1"/>
          </p:nvPr>
        </p:nvSpPr>
        <p:spPr>
          <a:xfrm>
            <a:off x="0" y="1752600"/>
            <a:ext cx="9144000" cy="4953000"/>
          </a:xfrm>
        </p:spPr>
        <p:txBody>
          <a:bodyPr/>
          <a:lstStyle/>
          <a:p>
            <a:pPr eaLnBrk="1" hangingPunct="1">
              <a:lnSpc>
                <a:spcPct val="90000"/>
              </a:lnSpc>
            </a:pPr>
            <a:r>
              <a:rPr lang="en-US" altLang="en-US" sz="4400" dirty="0"/>
              <a:t>Ensure the continued support of academic, arts, athletic and social programs, which help educate the children of Tennessee </a:t>
            </a:r>
          </a:p>
          <a:p>
            <a:pPr eaLnBrk="1" hangingPunct="1">
              <a:lnSpc>
                <a:spcPct val="90000"/>
              </a:lnSpc>
            </a:pPr>
            <a:r>
              <a:rPr lang="en-US" altLang="en-US" sz="4400" dirty="0"/>
              <a:t>Ensure fiscal accountability of school support </a:t>
            </a:r>
            <a:r>
              <a:rPr lang="en-US" altLang="en-US" sz="4400" dirty="0" smtClean="0"/>
              <a:t>organizations</a:t>
            </a:r>
            <a:endParaRPr lang="en-US" altLang="en-US" sz="4400" dirty="0"/>
          </a:p>
        </p:txBody>
      </p:sp>
    </p:spTree>
    <p:extLst>
      <p:ext uri="{BB962C8B-B14F-4D97-AF65-F5344CB8AC3E}">
        <p14:creationId xmlns:p14="http://schemas.microsoft.com/office/powerpoint/2010/main" val="222658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971800"/>
            <a:ext cx="7162800" cy="1015663"/>
          </a:xfrm>
          <a:prstGeom prst="rect">
            <a:avLst/>
          </a:prstGeom>
          <a:noFill/>
        </p:spPr>
        <p:txBody>
          <a:bodyPr wrap="square" rtlCol="0">
            <a:spAutoFit/>
          </a:bodyPr>
          <a:lstStyle/>
          <a:p>
            <a:r>
              <a:rPr lang="en-US" dirty="0" smtClean="0"/>
              <a:t>Bookstore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609600" y="228600"/>
            <a:ext cx="8077200" cy="1447800"/>
          </a:xfrm>
        </p:spPr>
        <p:txBody>
          <a:bodyPr/>
          <a:lstStyle/>
          <a:p>
            <a:pPr algn="ctr" eaLnBrk="1" hangingPunct="1"/>
            <a:endParaRPr lang="en-US" altLang="en-US" sz="4800" dirty="0" smtClean="0"/>
          </a:p>
        </p:txBody>
      </p:sp>
      <p:sp>
        <p:nvSpPr>
          <p:cNvPr id="72707" name="Rectangle 3"/>
          <p:cNvSpPr>
            <a:spLocks noGrp="1" noChangeArrowheads="1"/>
          </p:cNvSpPr>
          <p:nvPr>
            <p:ph type="body" idx="4294967295"/>
          </p:nvPr>
        </p:nvSpPr>
        <p:spPr>
          <a:xfrm>
            <a:off x="0" y="1752600"/>
            <a:ext cx="8686800" cy="5105400"/>
          </a:xfrm>
        </p:spPr>
        <p:txBody>
          <a:bodyPr/>
          <a:lstStyle/>
          <a:p>
            <a:pPr eaLnBrk="1" hangingPunct="1"/>
            <a:r>
              <a:rPr lang="en-US" altLang="en-US" sz="5400" dirty="0" smtClean="0"/>
              <a:t>With </a:t>
            </a:r>
          </a:p>
          <a:p>
            <a:pPr lvl="1" eaLnBrk="1" hangingPunct="1"/>
            <a:r>
              <a:rPr lang="en-US" altLang="en-US" sz="5400" dirty="0" smtClean="0">
                <a:solidFill>
                  <a:srgbClr val="FFB20D"/>
                </a:solidFill>
              </a:rPr>
              <a:t>Approval</a:t>
            </a:r>
          </a:p>
          <a:p>
            <a:pPr lvl="1" eaLnBrk="1" hangingPunct="1"/>
            <a:r>
              <a:rPr lang="en-US" altLang="en-US" sz="5400" dirty="0" smtClean="0">
                <a:solidFill>
                  <a:srgbClr val="0066FF"/>
                </a:solidFill>
              </a:rPr>
              <a:t>Written agreement</a:t>
            </a:r>
          </a:p>
          <a:p>
            <a:pPr lvl="1" eaLnBrk="1" hangingPunct="1"/>
            <a:r>
              <a:rPr lang="en-US" altLang="en-US" sz="5400" dirty="0" smtClean="0">
                <a:solidFill>
                  <a:srgbClr val="00B050"/>
                </a:solidFill>
              </a:rPr>
              <a:t>Required recordkeeping provided to school</a:t>
            </a:r>
            <a:endParaRPr lang="en-US" altLang="en-US" sz="5400" dirty="0" smtClean="0"/>
          </a:p>
          <a:p>
            <a:pPr lvl="1" eaLnBrk="1" hangingPunct="1">
              <a:buFont typeface="Wingdings" pitchFamily="2" charset="2"/>
              <a:buNone/>
            </a:pPr>
            <a:endParaRPr lang="en-US" altLang="en-US" sz="5400"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ncession_Stand_1_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638"/>
            <a:ext cx="9144000" cy="6862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296400" cy="914400"/>
          </a:xfrm>
        </p:spPr>
        <p:txBody>
          <a:bodyPr/>
          <a:lstStyle/>
          <a:p>
            <a:pPr algn="ctr"/>
            <a:r>
              <a:rPr lang="en-US" dirty="0" smtClean="0"/>
              <a:t>Applicable Fundraisers (Concessions)</a:t>
            </a:r>
            <a:endParaRPr lang="en-US" dirty="0"/>
          </a:p>
        </p:txBody>
      </p:sp>
      <p:sp>
        <p:nvSpPr>
          <p:cNvPr id="3" name="Content Placeholder 2"/>
          <p:cNvSpPr>
            <a:spLocks noGrp="1"/>
          </p:cNvSpPr>
          <p:nvPr>
            <p:ph idx="1"/>
          </p:nvPr>
        </p:nvSpPr>
        <p:spPr>
          <a:xfrm>
            <a:off x="0" y="1143000"/>
            <a:ext cx="9144000" cy="5699125"/>
          </a:xfrm>
        </p:spPr>
        <p:txBody>
          <a:bodyPr/>
          <a:lstStyle/>
          <a:p>
            <a:r>
              <a:rPr lang="en-US" sz="4000" dirty="0" smtClean="0"/>
              <a:t>Collections counted by two persons who sign/date record of count</a:t>
            </a:r>
          </a:p>
          <a:p>
            <a:r>
              <a:rPr lang="en-US" sz="4000" dirty="0" smtClean="0"/>
              <a:t>Documentation for all disbursements</a:t>
            </a:r>
          </a:p>
          <a:p>
            <a:r>
              <a:rPr lang="en-US" sz="4000" dirty="0" smtClean="0"/>
              <a:t>Inventory safeguarded and counted</a:t>
            </a:r>
          </a:p>
          <a:p>
            <a:r>
              <a:rPr lang="en-US" sz="4000" dirty="0" smtClean="0"/>
              <a:t>Profit Analysis</a:t>
            </a:r>
          </a:p>
          <a:p>
            <a:r>
              <a:rPr lang="en-US" sz="4000" dirty="0" smtClean="0"/>
              <a:t>Collection documentation provided to school (concessions, parking, bookstore)</a:t>
            </a:r>
            <a:endParaRPr lang="en-US" sz="4000" dirty="0"/>
          </a:p>
          <a:p>
            <a:pPr marL="0" indent="0">
              <a:buNone/>
            </a:pPr>
            <a:r>
              <a:rPr lang="en-US" sz="4000" dirty="0" smtClean="0"/>
              <a:t>    </a:t>
            </a:r>
            <a:endParaRPr lang="en-US" sz="5400" dirty="0"/>
          </a:p>
        </p:txBody>
      </p:sp>
    </p:spTree>
    <p:extLst>
      <p:ext uri="{BB962C8B-B14F-4D97-AF65-F5344CB8AC3E}">
        <p14:creationId xmlns:p14="http://schemas.microsoft.com/office/powerpoint/2010/main" val="29711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6"/>
          <p:cNvSpPr txBox="1">
            <a:spLocks noChangeArrowheads="1"/>
          </p:cNvSpPr>
          <p:nvPr/>
        </p:nvSpPr>
        <p:spPr bwMode="auto">
          <a:xfrm>
            <a:off x="0" y="1447800"/>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eaLnBrk="1" hangingPunct="1"/>
            <a:r>
              <a:rPr lang="en-US" altLang="en-US" sz="3600" dirty="0">
                <a:solidFill>
                  <a:schemeClr val="bg2"/>
                </a:solidFill>
              </a:rPr>
              <a:t>Also, a principal may allow funds raised by fundraisers conducted by an SSO outside the school day and involving students to be collected during the school day by the SSO.  Such funds shall be SSO funds provided </a:t>
            </a:r>
            <a:r>
              <a:rPr lang="en-US" altLang="en-US" sz="3600" b="1" u="sng" dirty="0">
                <a:solidFill>
                  <a:schemeClr val="bg2"/>
                </a:solidFill>
              </a:rPr>
              <a:t>school employees are not involved in the accounting of such funds</a:t>
            </a:r>
            <a:r>
              <a:rPr lang="en-US" altLang="en-US" sz="3600" dirty="0">
                <a:solidFill>
                  <a:schemeClr val="bg2"/>
                </a:solidFill>
              </a:rPr>
              <a:t> and the funds are </a:t>
            </a:r>
            <a:r>
              <a:rPr lang="en-US" altLang="en-US" sz="3600" b="1" u="sng" dirty="0">
                <a:solidFill>
                  <a:schemeClr val="bg2"/>
                </a:solidFill>
              </a:rPr>
              <a:t>turned-in using sealed envelopes.</a:t>
            </a:r>
          </a:p>
          <a:p>
            <a:pPr eaLnBrk="1" hangingPunct="1"/>
            <a:endParaRPr lang="en-US" altLang="en-US" sz="3600" b="1" u="sng" dirty="0">
              <a:solidFill>
                <a:schemeClr val="bg2"/>
              </a:solidFill>
            </a:endParaRPr>
          </a:p>
          <a:p>
            <a:pPr eaLnBrk="1" hangingPunct="1">
              <a:spcBef>
                <a:spcPct val="50000"/>
              </a:spcBef>
            </a:pPr>
            <a:endParaRPr lang="en-US" altLang="en-US" sz="3600" dirty="0">
              <a:solidFill>
                <a:schemeClr val="bg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SSOs May NOT</a:t>
            </a:r>
          </a:p>
        </p:txBody>
      </p:sp>
      <p:sp>
        <p:nvSpPr>
          <p:cNvPr id="98307" name="Rectangle 3"/>
          <p:cNvSpPr>
            <a:spLocks noGrp="1" noChangeArrowheads="1"/>
          </p:cNvSpPr>
          <p:nvPr>
            <p:ph type="body" idx="1"/>
          </p:nvPr>
        </p:nvSpPr>
        <p:spPr>
          <a:xfrm>
            <a:off x="0" y="1752600"/>
            <a:ext cx="9067800" cy="5105400"/>
          </a:xfrm>
        </p:spPr>
        <p:txBody>
          <a:bodyPr/>
          <a:lstStyle/>
          <a:p>
            <a:pPr marL="609600" indent="-609600" eaLnBrk="1" hangingPunct="1">
              <a:buFontTx/>
              <a:buAutoNum type="arabicPeriod"/>
            </a:pPr>
            <a:r>
              <a:rPr lang="en-US" sz="3200" dirty="0" smtClean="0"/>
              <a:t>Use the school or district sales tax   exemption </a:t>
            </a:r>
          </a:p>
          <a:p>
            <a:pPr marL="609600" indent="-609600" eaLnBrk="1" hangingPunct="1">
              <a:buFontTx/>
              <a:buAutoNum type="arabicPeriod"/>
            </a:pPr>
            <a:r>
              <a:rPr lang="en-US" sz="3200" dirty="0" smtClean="0"/>
              <a:t>Represent or imply that its activities…, contracts, purchases, or financial commitments are made on behalf of or binding upon any school or school district</a:t>
            </a:r>
          </a:p>
          <a:p>
            <a:pPr marL="609600" indent="-609600" eaLnBrk="1" hangingPunct="1">
              <a:buFontTx/>
              <a:buAutoNum type="arabicPeriod"/>
            </a:pPr>
            <a:r>
              <a:rPr lang="en-US" sz="3200" dirty="0" smtClean="0"/>
              <a:t>Use school money for a purpose other than purposes related to goals and objectives</a:t>
            </a:r>
          </a:p>
          <a:p>
            <a:pPr marL="609600" indent="-609600" eaLnBrk="1" hangingPunct="1">
              <a:buFontTx/>
              <a:buAutoNum type="arabicPeriod"/>
            </a:pPr>
            <a:r>
              <a:rPr lang="en-US" sz="3200" dirty="0" smtClean="0"/>
              <a:t>Use the school’s EIN</a:t>
            </a:r>
          </a:p>
        </p:txBody>
      </p:sp>
    </p:spTree>
    <p:extLst>
      <p:ext uri="{BB962C8B-B14F-4D97-AF65-F5344CB8AC3E}">
        <p14:creationId xmlns:p14="http://schemas.microsoft.com/office/powerpoint/2010/main" val="182957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itle 1"/>
          <p:cNvSpPr>
            <a:spLocks noGrp="1"/>
          </p:cNvSpPr>
          <p:nvPr>
            <p:ph type="title" idx="4294967295"/>
          </p:nvPr>
        </p:nvSpPr>
        <p:spPr/>
        <p:txBody>
          <a:bodyPr/>
          <a:lstStyle/>
          <a:p>
            <a:pPr algn="ctr"/>
            <a:r>
              <a:rPr lang="en-US" altLang="en-US" smtClean="0"/>
              <a:t>SSO Focus Issues</a:t>
            </a:r>
          </a:p>
        </p:txBody>
      </p:sp>
      <p:sp>
        <p:nvSpPr>
          <p:cNvPr id="353283" name="Content Placeholder 2"/>
          <p:cNvSpPr>
            <a:spLocks noGrp="1"/>
          </p:cNvSpPr>
          <p:nvPr>
            <p:ph idx="4294967295"/>
          </p:nvPr>
        </p:nvSpPr>
        <p:spPr>
          <a:xfrm>
            <a:off x="0" y="1828800"/>
            <a:ext cx="8686800" cy="5029200"/>
          </a:xfrm>
        </p:spPr>
        <p:txBody>
          <a:bodyPr/>
          <a:lstStyle/>
          <a:p>
            <a:r>
              <a:rPr lang="en-US" altLang="en-US" sz="4400" dirty="0" smtClean="0"/>
              <a:t>Upon request SSO </a:t>
            </a:r>
            <a:r>
              <a:rPr lang="en-US" altLang="en-US" sz="4400" b="1" u="sng" dirty="0" smtClean="0">
                <a:solidFill>
                  <a:srgbClr val="FF0000"/>
                </a:solidFill>
              </a:rPr>
              <a:t>SHALL</a:t>
            </a:r>
            <a:r>
              <a:rPr lang="en-US" altLang="en-US" sz="4400" dirty="0" smtClean="0"/>
              <a:t> provide access to all books, records and bank information for the organization</a:t>
            </a:r>
          </a:p>
          <a:p>
            <a:pPr>
              <a:buFont typeface="Wingdings" pitchFamily="2" charset="2"/>
              <a:buNone/>
            </a:pPr>
            <a:r>
              <a:rPr lang="en-US" altLang="en-US" sz="4400" dirty="0" smtClean="0"/>
              <a:t>   to any member, BOE, Principal, </a:t>
            </a:r>
          </a:p>
          <a:p>
            <a:pPr>
              <a:buFont typeface="Wingdings" pitchFamily="2" charset="2"/>
              <a:buNone/>
            </a:pPr>
            <a:r>
              <a:rPr lang="en-US" altLang="en-US" sz="4400" dirty="0"/>
              <a:t>	</a:t>
            </a:r>
            <a:r>
              <a:rPr lang="en-US" altLang="en-US" sz="4400" dirty="0" smtClean="0"/>
              <a:t>Tennessee Comptroller</a:t>
            </a:r>
          </a:p>
          <a:p>
            <a:pPr>
              <a:buFont typeface="Wingdings" pitchFamily="2" charset="2"/>
              <a:buNone/>
            </a:pPr>
            <a:r>
              <a:rPr lang="en-US" altLang="en-US" sz="4400" dirty="0" smtClean="0"/>
              <a:t>   </a:t>
            </a:r>
          </a:p>
          <a:p>
            <a:pPr>
              <a:buFont typeface="Wingdings" pitchFamily="2" charset="2"/>
              <a:buNone/>
            </a:pPr>
            <a:r>
              <a:rPr lang="en-US" altLang="en-US" sz="4400" dirty="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itle 1"/>
          <p:cNvSpPr>
            <a:spLocks noGrp="1"/>
          </p:cNvSpPr>
          <p:nvPr>
            <p:ph type="title" idx="4294967295"/>
          </p:nvPr>
        </p:nvSpPr>
        <p:spPr>
          <a:xfrm>
            <a:off x="4114800" y="533400"/>
            <a:ext cx="4572000" cy="1143000"/>
          </a:xfrm>
        </p:spPr>
        <p:txBody>
          <a:bodyPr/>
          <a:lstStyle/>
          <a:p>
            <a:pPr algn="ctr"/>
            <a:r>
              <a:rPr lang="en-US" altLang="en-US" dirty="0" smtClean="0"/>
              <a:t>SSO Focus Issues</a:t>
            </a:r>
          </a:p>
        </p:txBody>
      </p:sp>
      <p:pic>
        <p:nvPicPr>
          <p:cNvPr id="1123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382"/>
            <a:ext cx="4123947" cy="615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50327" y="1752600"/>
            <a:ext cx="4191000" cy="4708981"/>
          </a:xfrm>
          <a:prstGeom prst="rect">
            <a:avLst/>
          </a:prstGeom>
          <a:noFill/>
        </p:spPr>
        <p:txBody>
          <a:bodyPr wrap="square" rtlCol="0">
            <a:spAutoFit/>
          </a:bodyPr>
          <a:lstStyle/>
          <a:p>
            <a:r>
              <a:rPr lang="en-US" dirty="0" smtClean="0"/>
              <a:t>Subject to audit by Comptroller of the Treasury</a:t>
            </a:r>
            <a:endParaRPr lang="en-US" dirty="0"/>
          </a:p>
        </p:txBody>
      </p:sp>
    </p:spTree>
    <p:extLst>
      <p:ext uri="{BB962C8B-B14F-4D97-AF65-F5344CB8AC3E}">
        <p14:creationId xmlns:p14="http://schemas.microsoft.com/office/powerpoint/2010/main" val="38974159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endParaRPr lang="en-US" altLang="en-US" smtClean="0"/>
          </a:p>
        </p:txBody>
      </p:sp>
      <p:sp>
        <p:nvSpPr>
          <p:cNvPr id="324611" name="Rectangle 3"/>
          <p:cNvSpPr>
            <a:spLocks noGrp="1" noChangeArrowheads="1"/>
          </p:cNvSpPr>
          <p:nvPr>
            <p:ph idx="1"/>
          </p:nvPr>
        </p:nvSpPr>
        <p:spPr/>
        <p:txBody>
          <a:bodyPr/>
          <a:lstStyle/>
          <a:p>
            <a:pPr marL="0" indent="0" algn="ctr" eaLnBrk="1" hangingPunct="1">
              <a:buNone/>
            </a:pPr>
            <a:r>
              <a:rPr lang="en-US" altLang="en-US" sz="9600" dirty="0" smtClean="0"/>
              <a:t>Report Suspected Fraud</a:t>
            </a:r>
          </a:p>
        </p:txBody>
      </p:sp>
      <p:sp>
        <p:nvSpPr>
          <p:cNvPr id="2" name="5-Point Star 1"/>
          <p:cNvSpPr/>
          <p:nvPr/>
        </p:nvSpPr>
        <p:spPr bwMode="auto">
          <a:xfrm>
            <a:off x="304800" y="6477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1655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Compensation to Employees?</a:t>
            </a:r>
            <a:endParaRPr lang="en-US" dirty="0"/>
          </a:p>
        </p:txBody>
      </p:sp>
      <p:sp>
        <p:nvSpPr>
          <p:cNvPr id="3" name="Content Placeholder 2"/>
          <p:cNvSpPr>
            <a:spLocks noGrp="1"/>
          </p:cNvSpPr>
          <p:nvPr>
            <p:ph idx="1"/>
          </p:nvPr>
        </p:nvSpPr>
        <p:spPr>
          <a:xfrm>
            <a:off x="0" y="1828800"/>
            <a:ext cx="8686800" cy="5029200"/>
          </a:xfrm>
        </p:spPr>
        <p:txBody>
          <a:bodyPr/>
          <a:lstStyle/>
          <a:p>
            <a:r>
              <a:rPr lang="en-US" sz="4800" dirty="0" smtClean="0"/>
              <a:t>Make sure Board is aware</a:t>
            </a:r>
          </a:p>
          <a:p>
            <a:r>
              <a:rPr lang="en-US" sz="4800" dirty="0" smtClean="0"/>
              <a:t>Comply with Board Policy</a:t>
            </a:r>
          </a:p>
          <a:p>
            <a:r>
              <a:rPr lang="en-US" sz="4800" dirty="0" smtClean="0"/>
              <a:t>Comply with TSSAA Policy</a:t>
            </a:r>
          </a:p>
          <a:p>
            <a:r>
              <a:rPr lang="en-US" sz="4800" dirty="0" smtClean="0"/>
              <a:t>Be aware of Title 9</a:t>
            </a:r>
          </a:p>
          <a:p>
            <a:r>
              <a:rPr lang="en-US" sz="4800" dirty="0" smtClean="0"/>
              <a:t>Comply with IRS</a:t>
            </a:r>
            <a:endParaRPr lang="en-US" sz="4800" dirty="0"/>
          </a:p>
        </p:txBody>
      </p:sp>
    </p:spTree>
    <p:extLst>
      <p:ext uri="{BB962C8B-B14F-4D97-AF65-F5344CB8AC3E}">
        <p14:creationId xmlns:p14="http://schemas.microsoft.com/office/powerpoint/2010/main" val="18809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TSSAA</a:t>
            </a:r>
            <a:endParaRPr lang="en-US" sz="6600" dirty="0"/>
          </a:p>
        </p:txBody>
      </p:sp>
      <p:pic>
        <p:nvPicPr>
          <p:cNvPr id="11253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1" y="2971800"/>
            <a:ext cx="8418745" cy="13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828800"/>
            <a:ext cx="7696200" cy="769441"/>
          </a:xfrm>
          <a:prstGeom prst="rect">
            <a:avLst/>
          </a:prstGeom>
          <a:noFill/>
        </p:spPr>
        <p:txBody>
          <a:bodyPr wrap="square" rtlCol="0">
            <a:spAutoFit/>
          </a:bodyPr>
          <a:lstStyle/>
          <a:p>
            <a:r>
              <a:rPr lang="en-US" sz="4400" dirty="0" smtClean="0"/>
              <a:t>Bylaws, Section 9, page 10.</a:t>
            </a:r>
            <a:endParaRPr lang="en-US" sz="4400" dirty="0"/>
          </a:p>
        </p:txBody>
      </p:sp>
    </p:spTree>
    <p:extLst>
      <p:ext uri="{BB962C8B-B14F-4D97-AF65-F5344CB8AC3E}">
        <p14:creationId xmlns:p14="http://schemas.microsoft.com/office/powerpoint/2010/main" val="3465745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371600"/>
          </a:xfrm>
        </p:spPr>
        <p:txBody>
          <a:bodyPr/>
          <a:lstStyle/>
          <a:p>
            <a:pPr eaLnBrk="1" hangingPunct="1">
              <a:defRPr/>
            </a:pPr>
            <a:r>
              <a:rPr lang="en-US" dirty="0" smtClean="0"/>
              <a:t>SSOFAA – Covers WHO/WHAT?</a:t>
            </a:r>
          </a:p>
        </p:txBody>
      </p:sp>
      <p:sp>
        <p:nvSpPr>
          <p:cNvPr id="20483" name="Rectangle 3"/>
          <p:cNvSpPr>
            <a:spLocks noGrp="1" noChangeArrowheads="1"/>
          </p:cNvSpPr>
          <p:nvPr>
            <p:ph type="body" idx="1"/>
          </p:nvPr>
        </p:nvSpPr>
        <p:spPr>
          <a:xfrm>
            <a:off x="0" y="1676400"/>
            <a:ext cx="9144000" cy="5181600"/>
          </a:xfrm>
        </p:spPr>
        <p:txBody>
          <a:bodyPr/>
          <a:lstStyle/>
          <a:p>
            <a:pPr eaLnBrk="1" hangingPunct="1">
              <a:lnSpc>
                <a:spcPct val="90000"/>
              </a:lnSpc>
            </a:pPr>
            <a:r>
              <a:rPr lang="en-US" altLang="en-US" sz="4800" dirty="0" smtClean="0"/>
              <a:t>Any nongovernmental groups or organizations which</a:t>
            </a:r>
          </a:p>
          <a:p>
            <a:pPr lvl="1" eaLnBrk="1" hangingPunct="1">
              <a:lnSpc>
                <a:spcPct val="90000"/>
              </a:lnSpc>
            </a:pPr>
            <a:r>
              <a:rPr lang="en-US" altLang="en-US" sz="4800" dirty="0" smtClean="0"/>
              <a:t>Raise money in the name of a school </a:t>
            </a:r>
          </a:p>
          <a:p>
            <a:pPr lvl="1" eaLnBrk="1" hangingPunct="1">
              <a:lnSpc>
                <a:spcPct val="90000"/>
              </a:lnSpc>
            </a:pPr>
            <a:r>
              <a:rPr lang="en-US" altLang="en-US" sz="4800" dirty="0" smtClean="0"/>
              <a:t>Raise money for the benefit of the school and its students.</a:t>
            </a:r>
          </a:p>
        </p:txBody>
      </p:sp>
    </p:spTree>
    <p:extLst>
      <p:ext uri="{BB962C8B-B14F-4D97-AF65-F5344CB8AC3E}">
        <p14:creationId xmlns:p14="http://schemas.microsoft.com/office/powerpoint/2010/main" val="25553026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Can non-faculty coaches be paid by the booster club and reported on 1099?</a:t>
            </a:r>
            <a:endParaRPr lang="en-US" sz="2000" dirty="0" smtClean="0">
              <a:solidFill>
                <a:srgbClr val="FF0000"/>
              </a:solidFill>
            </a:endParaRPr>
          </a:p>
          <a:p>
            <a:pPr marL="438150" lvl="1" indent="0">
              <a:buNone/>
            </a:pPr>
            <a:r>
              <a:rPr lang="en-US" sz="4000" dirty="0" smtClean="0">
                <a:solidFill>
                  <a:srgbClr val="FF0000"/>
                </a:solidFill>
              </a:rPr>
              <a:t>Board Policy!!</a:t>
            </a:r>
          </a:p>
          <a:p>
            <a:pPr marL="438150" lvl="1" indent="0">
              <a:buNone/>
            </a:pPr>
            <a:r>
              <a:rPr lang="en-US" sz="4000" dirty="0" smtClean="0">
                <a:solidFill>
                  <a:srgbClr val="FF0000"/>
                </a:solidFill>
              </a:rPr>
              <a:t>Considerations:</a:t>
            </a:r>
          </a:p>
          <a:p>
            <a:pPr marL="908050" lvl="2" indent="0">
              <a:buNone/>
            </a:pPr>
            <a:r>
              <a:rPr lang="en-US" sz="3600" dirty="0" smtClean="0">
                <a:solidFill>
                  <a:srgbClr val="FF0000"/>
                </a:solidFill>
              </a:rPr>
              <a:t>School liability issues?</a:t>
            </a:r>
          </a:p>
          <a:p>
            <a:pPr marL="908050" lvl="2" indent="0">
              <a:buNone/>
            </a:pPr>
            <a:r>
              <a:rPr lang="en-US" sz="3600" dirty="0" smtClean="0">
                <a:solidFill>
                  <a:srgbClr val="FF0000"/>
                </a:solidFill>
              </a:rPr>
              <a:t>Amounts paid a concern?</a:t>
            </a:r>
          </a:p>
          <a:p>
            <a:pPr marL="438150" lvl="1" indent="0">
              <a:buNone/>
            </a:pPr>
            <a:endParaRPr lang="en-US" sz="4000" dirty="0">
              <a:solidFill>
                <a:srgbClr val="FF0000"/>
              </a:solidFill>
            </a:endParaRPr>
          </a:p>
        </p:txBody>
      </p:sp>
    </p:spTree>
    <p:extLst>
      <p:ext uri="{BB962C8B-B14F-4D97-AF65-F5344CB8AC3E}">
        <p14:creationId xmlns:p14="http://schemas.microsoft.com/office/powerpoint/2010/main" val="17231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Is Booster Club responsible for payment of FICA &amp; Retirement expenses for contracted employees?</a:t>
            </a:r>
          </a:p>
          <a:p>
            <a:endParaRPr lang="en-US" sz="4000" dirty="0">
              <a:solidFill>
                <a:srgbClr val="FF0000"/>
              </a:solidFill>
            </a:endParaRPr>
          </a:p>
          <a:p>
            <a:pPr marL="0" indent="0">
              <a:buNone/>
            </a:pPr>
            <a:r>
              <a:rPr lang="en-US" sz="4000" dirty="0" smtClean="0">
                <a:solidFill>
                  <a:srgbClr val="FF0000"/>
                </a:solidFill>
              </a:rPr>
              <a:t>   Board policy!!!!</a:t>
            </a:r>
            <a:endParaRPr lang="en-US" sz="2000" dirty="0" smtClean="0">
              <a:solidFill>
                <a:srgbClr val="FF0000"/>
              </a:solidFill>
            </a:endParaRPr>
          </a:p>
          <a:p>
            <a:pPr marL="438150" lvl="1" indent="0">
              <a:buNone/>
            </a:pPr>
            <a:endParaRPr lang="en-US" sz="4000" dirty="0">
              <a:solidFill>
                <a:srgbClr val="FF0000"/>
              </a:solidFill>
            </a:endParaRPr>
          </a:p>
        </p:txBody>
      </p:sp>
    </p:spTree>
    <p:extLst>
      <p:ext uri="{BB962C8B-B14F-4D97-AF65-F5344CB8AC3E}">
        <p14:creationId xmlns:p14="http://schemas.microsoft.com/office/powerpoint/2010/main" val="36095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Why are certified employees taxed twice on the “Miscellaneous Contract Labor Payment Request” form?</a:t>
            </a:r>
          </a:p>
          <a:p>
            <a:pPr marL="0" indent="0">
              <a:buNone/>
            </a:pPr>
            <a:endParaRPr lang="en-US" sz="4000" dirty="0">
              <a:solidFill>
                <a:srgbClr val="FF0000"/>
              </a:solidFill>
            </a:endParaRPr>
          </a:p>
          <a:p>
            <a:pPr marL="0" indent="0">
              <a:buNone/>
            </a:pPr>
            <a:r>
              <a:rPr lang="en-US" sz="4000" dirty="0" smtClean="0">
                <a:solidFill>
                  <a:srgbClr val="FF0000"/>
                </a:solidFill>
              </a:rPr>
              <a:t>   ??????</a:t>
            </a:r>
            <a:endParaRPr lang="en-US" sz="2000" dirty="0" smtClean="0">
              <a:solidFill>
                <a:srgbClr val="FF0000"/>
              </a:solidFill>
            </a:endParaRPr>
          </a:p>
          <a:p>
            <a:pPr marL="438150" lvl="1" indent="0">
              <a:buNone/>
            </a:pPr>
            <a:endParaRPr lang="en-US" sz="4000" dirty="0">
              <a:solidFill>
                <a:srgbClr val="FF0000"/>
              </a:solidFill>
            </a:endParaRPr>
          </a:p>
        </p:txBody>
      </p:sp>
    </p:spTree>
    <p:extLst>
      <p:ext uri="{BB962C8B-B14F-4D97-AF65-F5344CB8AC3E}">
        <p14:creationId xmlns:p14="http://schemas.microsoft.com/office/powerpoint/2010/main" val="37029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000" dirty="0" smtClean="0"/>
              <a:t>Can we run baseball camps through the booster club and report them on our 1099 like we have in the past?</a:t>
            </a:r>
          </a:p>
          <a:p>
            <a:pPr marL="438150" lvl="1" indent="0">
              <a:buNone/>
            </a:pPr>
            <a:endParaRPr lang="en-US" sz="2000" dirty="0" smtClean="0">
              <a:solidFill>
                <a:srgbClr val="FF0000"/>
              </a:solidFill>
            </a:endParaRPr>
          </a:p>
          <a:p>
            <a:pPr marL="438150" lvl="1" indent="0">
              <a:buNone/>
            </a:pPr>
            <a:r>
              <a:rPr lang="en-US" sz="4000" dirty="0" smtClean="0">
                <a:solidFill>
                  <a:srgbClr val="FF0000"/>
                </a:solidFill>
              </a:rPr>
              <a:t>Can not be advertised as a school sponsored event.  Make sure rental/written agreements in place.</a:t>
            </a:r>
            <a:endParaRPr lang="en-US" sz="4000" dirty="0">
              <a:solidFill>
                <a:srgbClr val="FF0000"/>
              </a:solidFill>
            </a:endParaRPr>
          </a:p>
        </p:txBody>
      </p:sp>
    </p:spTree>
    <p:extLst>
      <p:ext uri="{BB962C8B-B14F-4D97-AF65-F5344CB8AC3E}">
        <p14:creationId xmlns:p14="http://schemas.microsoft.com/office/powerpoint/2010/main" val="3436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752600"/>
            <a:ext cx="9144000" cy="5105400"/>
          </a:xfrm>
        </p:spPr>
        <p:txBody>
          <a:bodyPr/>
          <a:lstStyle/>
          <a:p>
            <a:r>
              <a:rPr lang="en-US" sz="4400" dirty="0" smtClean="0"/>
              <a:t>Will we be given a master list of things to take care of  - with completion dates!</a:t>
            </a:r>
          </a:p>
          <a:p>
            <a:pPr marL="0" indent="0" algn="ctr">
              <a:buNone/>
            </a:pPr>
            <a:endParaRPr lang="en-US" sz="4400" dirty="0" smtClean="0">
              <a:solidFill>
                <a:srgbClr val="FF0000"/>
              </a:solidFill>
            </a:endParaRPr>
          </a:p>
          <a:p>
            <a:pPr marL="438150" lvl="1" indent="0">
              <a:buNone/>
            </a:pPr>
            <a:r>
              <a:rPr lang="en-US" sz="4400" dirty="0" smtClean="0">
                <a:solidFill>
                  <a:srgbClr val="FF0000"/>
                </a:solidFill>
              </a:rPr>
              <a:t>A great idea….but not required.</a:t>
            </a:r>
            <a:endParaRPr lang="en-US" sz="4400" dirty="0">
              <a:solidFill>
                <a:srgbClr val="FF0000"/>
              </a:solidFill>
            </a:endParaRPr>
          </a:p>
        </p:txBody>
      </p:sp>
    </p:spTree>
    <p:extLst>
      <p:ext uri="{BB962C8B-B14F-4D97-AF65-F5344CB8AC3E}">
        <p14:creationId xmlns:p14="http://schemas.microsoft.com/office/powerpoint/2010/main" val="14319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lstStyle/>
          <a:p>
            <a:r>
              <a:rPr lang="en-US" dirty="0" smtClean="0"/>
              <a:t/>
            </a:r>
            <a:br>
              <a:rPr lang="en-US" dirty="0" smtClean="0"/>
            </a:br>
            <a:r>
              <a:rPr lang="en-US" dirty="0" smtClean="0"/>
              <a:t>School Officials NOT Liable for SSO</a:t>
            </a:r>
            <a:endParaRPr lang="en-US" dirty="0"/>
          </a:p>
        </p:txBody>
      </p:sp>
      <p:sp>
        <p:nvSpPr>
          <p:cNvPr id="3" name="Content Placeholder 2"/>
          <p:cNvSpPr>
            <a:spLocks noGrp="1"/>
          </p:cNvSpPr>
          <p:nvPr>
            <p:ph idx="1"/>
          </p:nvPr>
        </p:nvSpPr>
        <p:spPr/>
        <p:txBody>
          <a:bodyPr/>
          <a:lstStyle/>
          <a:p>
            <a:r>
              <a:rPr lang="en-US" sz="5400" dirty="0" smtClean="0"/>
              <a:t>Local school officials shall not incur any liability for the failure of an SSO to safeguard SSO funds </a:t>
            </a:r>
            <a:endParaRPr lang="en-US" sz="5400" dirty="0"/>
          </a:p>
        </p:txBody>
      </p:sp>
    </p:spTree>
    <p:extLst>
      <p:ext uri="{BB962C8B-B14F-4D97-AF65-F5344CB8AC3E}">
        <p14:creationId xmlns:p14="http://schemas.microsoft.com/office/powerpoint/2010/main" val="335397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8000" dirty="0"/>
              <a:t>Rene’s Top 4 Most Important Controls for SSOs</a:t>
            </a:r>
          </a:p>
          <a:p>
            <a:pPr algn="ctr"/>
            <a:endParaRPr lang="en-US" sz="8000" dirty="0"/>
          </a:p>
        </p:txBody>
      </p:sp>
    </p:spTree>
    <p:extLst>
      <p:ext uri="{BB962C8B-B14F-4D97-AF65-F5344CB8AC3E}">
        <p14:creationId xmlns:p14="http://schemas.microsoft.com/office/powerpoint/2010/main" val="164959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4"/>
          <p:cNvSpPr>
            <a:spLocks noGrp="1"/>
          </p:cNvSpPr>
          <p:nvPr>
            <p:ph type="title"/>
          </p:nvPr>
        </p:nvSpPr>
        <p:spPr/>
        <p:txBody>
          <a:bodyPr/>
          <a:lstStyle/>
          <a:p>
            <a:pPr eaLnBrk="1" hangingPunct="1"/>
            <a:endParaRPr lang="en-US" altLang="en-US" dirty="0" smtClean="0"/>
          </a:p>
        </p:txBody>
      </p:sp>
      <p:sp>
        <p:nvSpPr>
          <p:cNvPr id="409604" name="Content Placeholder 3"/>
          <p:cNvSpPr>
            <a:spLocks noGrp="1"/>
          </p:cNvSpPr>
          <p:nvPr>
            <p:ph idx="1"/>
          </p:nvPr>
        </p:nvSpPr>
        <p:spPr>
          <a:xfrm>
            <a:off x="-685800" y="1600200"/>
            <a:ext cx="5867400" cy="5029200"/>
          </a:xfrm>
        </p:spPr>
        <p:txBody>
          <a:bodyPr/>
          <a:lstStyle/>
          <a:p>
            <a:pPr algn="ctr" eaLnBrk="1" hangingPunct="1">
              <a:buFont typeface="Wingdings" pitchFamily="2" charset="2"/>
              <a:buNone/>
            </a:pPr>
            <a:r>
              <a:rPr lang="en-US" altLang="en-US" sz="6000" dirty="0" smtClean="0">
                <a:latin typeface="Arial Black" pitchFamily="34" charset="0"/>
              </a:rPr>
              <a:t>Review Fundraiser Profit Analysis Reports</a:t>
            </a:r>
          </a:p>
          <a:p>
            <a:pPr algn="ctr" eaLnBrk="1" hangingPunct="1">
              <a:buFont typeface="Wingdings" pitchFamily="2" charset="2"/>
              <a:buNone/>
            </a:pPr>
            <a:endParaRPr lang="en-US" altLang="en-US" sz="4800" dirty="0" smtClean="0">
              <a:solidFill>
                <a:srgbClr val="0C0904"/>
              </a:solidFill>
              <a:latin typeface="Arial Black" pitchFamily="34" charset="0"/>
            </a:endParaRPr>
          </a:p>
          <a:p>
            <a:pPr algn="ctr" eaLnBrk="1" hangingPunct="1">
              <a:buFont typeface="Wingdings" pitchFamily="2" charset="2"/>
              <a:buNone/>
            </a:pPr>
            <a:endParaRPr lang="en-US" altLang="en-US" sz="4800" dirty="0" smtClean="0">
              <a:solidFill>
                <a:srgbClr val="0C0904"/>
              </a:solidFill>
              <a:latin typeface="Arial Black" pitchFamily="34" charset="0"/>
            </a:endParaRPr>
          </a:p>
          <a:p>
            <a:pPr algn="ctr" eaLnBrk="1" hangingPunct="1">
              <a:buFont typeface="Wingdings" pitchFamily="2" charset="2"/>
              <a:buNone/>
            </a:pPr>
            <a:endParaRPr lang="en-US" altLang="en-US" sz="4800" dirty="0" smtClean="0">
              <a:solidFill>
                <a:srgbClr val="0C0904"/>
              </a:solidFill>
              <a:latin typeface="Arial Black" pitchFamily="34" charset="0"/>
            </a:endParaRPr>
          </a:p>
          <a:p>
            <a:pPr algn="ctr" eaLnBrk="1" hangingPunct="1">
              <a:buFont typeface="Wingdings" pitchFamily="2" charset="2"/>
              <a:buNone/>
            </a:pPr>
            <a:endParaRPr lang="en-US" altLang="en-US" sz="4800" dirty="0" smtClean="0">
              <a:solidFill>
                <a:srgbClr val="0C0904"/>
              </a:solidFill>
              <a:latin typeface="Arial Black" pitchFamily="34" charset="0"/>
            </a:endParaRPr>
          </a:p>
          <a:p>
            <a:pPr algn="ctr" eaLnBrk="1" hangingPunct="1">
              <a:buFont typeface="Wingdings" pitchFamily="2" charset="2"/>
              <a:buNone/>
            </a:pPr>
            <a:endParaRPr lang="en-US" altLang="en-US" sz="4800" dirty="0" smtClean="0">
              <a:solidFill>
                <a:srgbClr val="0C0904"/>
              </a:solidFill>
              <a:latin typeface="Arial Black" pitchFamily="34" charset="0"/>
            </a:endParaRPr>
          </a:p>
        </p:txBody>
      </p:sp>
      <p:sp>
        <p:nvSpPr>
          <p:cNvPr id="3" name="TextBox 2"/>
          <p:cNvSpPr txBox="1"/>
          <p:nvPr/>
        </p:nvSpPr>
        <p:spPr>
          <a:xfrm>
            <a:off x="5943600" y="2286000"/>
            <a:ext cx="2971800" cy="3170099"/>
          </a:xfrm>
          <a:prstGeom prst="rect">
            <a:avLst/>
          </a:prstGeom>
          <a:noFill/>
        </p:spPr>
        <p:txBody>
          <a:bodyPr wrap="square" rtlCol="0">
            <a:spAutoFit/>
          </a:bodyPr>
          <a:lstStyle/>
          <a:p>
            <a:r>
              <a:rPr lang="en-US" sz="20000" dirty="0" smtClean="0">
                <a:solidFill>
                  <a:schemeClr val="tx2"/>
                </a:solidFill>
              </a:rPr>
              <a:t>4</a:t>
            </a:r>
            <a:endParaRPr lang="en-US" sz="20000" dirty="0">
              <a:solidFill>
                <a:schemeClr val="tx2"/>
              </a:solidFill>
            </a:endParaRPr>
          </a:p>
        </p:txBody>
      </p:sp>
    </p:spTree>
    <p:extLst>
      <p:ext uri="{BB962C8B-B14F-4D97-AF65-F5344CB8AC3E}">
        <p14:creationId xmlns:p14="http://schemas.microsoft.com/office/powerpoint/2010/main" val="292156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604"/>
                                        </p:tgtEl>
                                        <p:attrNameLst>
                                          <p:attrName>style.visibility</p:attrName>
                                        </p:attrNameLst>
                                      </p:cBhvr>
                                      <p:to>
                                        <p:strVal val="visible"/>
                                      </p:to>
                                    </p:set>
                                    <p:anim calcmode="lin" valueType="num">
                                      <p:cBhvr>
                                        <p:cTn id="7" dur="1000" fill="hold"/>
                                        <p:tgtEl>
                                          <p:spTgt spid="409604"/>
                                        </p:tgtEl>
                                        <p:attrNameLst>
                                          <p:attrName>ppt_w</p:attrName>
                                        </p:attrNameLst>
                                      </p:cBhvr>
                                      <p:tavLst>
                                        <p:tav tm="0">
                                          <p:val>
                                            <p:strVal val="#ppt_w*0.70"/>
                                          </p:val>
                                        </p:tav>
                                        <p:tav tm="100000">
                                          <p:val>
                                            <p:strVal val="#ppt_w"/>
                                          </p:val>
                                        </p:tav>
                                      </p:tavLst>
                                    </p:anim>
                                    <p:anim calcmode="lin" valueType="num">
                                      <p:cBhvr>
                                        <p:cTn id="8" dur="1000" fill="hold"/>
                                        <p:tgtEl>
                                          <p:spTgt spid="409604"/>
                                        </p:tgtEl>
                                        <p:attrNameLst>
                                          <p:attrName>ppt_h</p:attrName>
                                        </p:attrNameLst>
                                      </p:cBhvr>
                                      <p:tavLst>
                                        <p:tav tm="0">
                                          <p:val>
                                            <p:strVal val="#ppt_h"/>
                                          </p:val>
                                        </p:tav>
                                        <p:tav tm="100000">
                                          <p:val>
                                            <p:strVal val="#ppt_h"/>
                                          </p:val>
                                        </p:tav>
                                      </p:tavLst>
                                    </p:anim>
                                    <p:animEffect transition="in" filter="fade">
                                      <p:cBhvr>
                                        <p:cTn id="9" dur="10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a:xfrm>
            <a:off x="4724400" y="609600"/>
            <a:ext cx="4038600" cy="1143000"/>
          </a:xfrm>
        </p:spPr>
        <p:txBody>
          <a:bodyPr/>
          <a:lstStyle/>
          <a:p>
            <a:pPr eaLnBrk="1" hangingPunct="1"/>
            <a:endParaRPr lang="en-US" altLang="en-US" smtClean="0">
              <a:solidFill>
                <a:srgbClr val="FF0000"/>
              </a:solidFill>
            </a:endParaRPr>
          </a:p>
        </p:txBody>
      </p:sp>
      <p:sp>
        <p:nvSpPr>
          <p:cNvPr id="5" name="Content Placeholder 4"/>
          <p:cNvSpPr>
            <a:spLocks noGrp="1"/>
          </p:cNvSpPr>
          <p:nvPr>
            <p:ph idx="1"/>
          </p:nvPr>
        </p:nvSpPr>
        <p:spPr>
          <a:xfrm>
            <a:off x="3886200" y="381000"/>
            <a:ext cx="5257800" cy="6054725"/>
          </a:xfrm>
        </p:spPr>
        <p:txBody>
          <a:bodyPr/>
          <a:lstStyle/>
          <a:p>
            <a:pPr algn="ctr" eaLnBrk="1" hangingPunct="1">
              <a:buFont typeface="Wingdings" pitchFamily="2" charset="2"/>
              <a:buNone/>
            </a:pPr>
            <a:r>
              <a:rPr lang="en-US" altLang="en-US" dirty="0" smtClean="0"/>
              <a:t>	</a:t>
            </a:r>
            <a:r>
              <a:rPr lang="en-US" altLang="en-US" sz="5400" dirty="0" smtClean="0">
                <a:latin typeface="Arial Black" pitchFamily="34" charset="0"/>
              </a:rPr>
              <a:t>Compare Collection Records with Receipts and Deposits by Treasurer</a:t>
            </a:r>
            <a:endParaRPr lang="en-US" altLang="en-US" sz="5400" dirty="0" smtClean="0">
              <a:solidFill>
                <a:srgbClr val="0C0904"/>
              </a:solidFill>
              <a:latin typeface="Arial Black" pitchFamily="34" charset="0"/>
            </a:endParaRPr>
          </a:p>
        </p:txBody>
      </p:sp>
      <p:sp>
        <p:nvSpPr>
          <p:cNvPr id="2" name="TextBox 1"/>
          <p:cNvSpPr txBox="1"/>
          <p:nvPr/>
        </p:nvSpPr>
        <p:spPr>
          <a:xfrm>
            <a:off x="609600" y="2286000"/>
            <a:ext cx="3276600" cy="3170099"/>
          </a:xfrm>
          <a:prstGeom prst="rect">
            <a:avLst/>
          </a:prstGeom>
          <a:noFill/>
        </p:spPr>
        <p:txBody>
          <a:bodyPr wrap="square" rtlCol="0">
            <a:spAutoFit/>
          </a:bodyPr>
          <a:lstStyle/>
          <a:p>
            <a:r>
              <a:rPr lang="en-US" sz="20000" dirty="0" smtClean="0">
                <a:solidFill>
                  <a:schemeClr val="tx2"/>
                </a:solidFill>
              </a:rPr>
              <a:t>3</a:t>
            </a:r>
            <a:endParaRPr lang="en-US" sz="20000" dirty="0">
              <a:solidFill>
                <a:schemeClr val="tx2"/>
              </a:solidFill>
            </a:endParaRPr>
          </a:p>
        </p:txBody>
      </p:sp>
    </p:spTree>
    <p:extLst>
      <p:ext uri="{BB962C8B-B14F-4D97-AF65-F5344CB8AC3E}">
        <p14:creationId xmlns:p14="http://schemas.microsoft.com/office/powerpoint/2010/main" val="5413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3"/>
          <p:cNvSpPr txBox="1">
            <a:spLocks noChangeArrowheads="1"/>
          </p:cNvSpPr>
          <p:nvPr/>
        </p:nvSpPr>
        <p:spPr bwMode="auto">
          <a:xfrm>
            <a:off x="304800" y="304800"/>
            <a:ext cx="266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8000">
              <a:latin typeface="Arial Black" pitchFamily="34" charset="0"/>
            </a:endParaRPr>
          </a:p>
        </p:txBody>
      </p:sp>
      <p:sp>
        <p:nvSpPr>
          <p:cNvPr id="342020" name="Rectangle 4"/>
          <p:cNvSpPr>
            <a:spLocks noChangeArrowheads="1"/>
          </p:cNvSpPr>
          <p:nvPr/>
        </p:nvSpPr>
        <p:spPr bwMode="auto">
          <a:xfrm>
            <a:off x="3657600" y="808622"/>
            <a:ext cx="5486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buFont typeface="Arial" charset="0"/>
              <a:buChar char="•"/>
            </a:pPr>
            <a:r>
              <a:rPr lang="en-US" altLang="en-US" sz="5400" dirty="0">
                <a:solidFill>
                  <a:srgbClr val="000000"/>
                </a:solidFill>
                <a:latin typeface="Arial Black" pitchFamily="34" charset="0"/>
              </a:rPr>
              <a:t>Review credit/debit card payments</a:t>
            </a:r>
          </a:p>
          <a:p>
            <a:pPr lvl="1" algn="l">
              <a:buFont typeface="Arial" charset="0"/>
              <a:buChar char="•"/>
            </a:pPr>
            <a:r>
              <a:rPr lang="en-US" altLang="en-US" sz="5400" dirty="0" smtClean="0">
                <a:solidFill>
                  <a:srgbClr val="000000"/>
                </a:solidFill>
                <a:latin typeface="Arial Black" pitchFamily="34" charset="0"/>
              </a:rPr>
              <a:t>Payments</a:t>
            </a:r>
          </a:p>
          <a:p>
            <a:pPr lvl="1" algn="l">
              <a:buFont typeface="Arial" charset="0"/>
              <a:buChar char="•"/>
            </a:pPr>
            <a:r>
              <a:rPr lang="en-US" altLang="en-US" sz="5400" dirty="0" smtClean="0">
                <a:solidFill>
                  <a:srgbClr val="000000"/>
                </a:solidFill>
                <a:latin typeface="Arial Black" pitchFamily="34" charset="0"/>
              </a:rPr>
              <a:t>Detail </a:t>
            </a:r>
            <a:r>
              <a:rPr lang="en-US" altLang="en-US" sz="5400" dirty="0">
                <a:solidFill>
                  <a:srgbClr val="000000"/>
                </a:solidFill>
                <a:latin typeface="Arial Black" pitchFamily="34" charset="0"/>
              </a:rPr>
              <a:t>receipts</a:t>
            </a:r>
          </a:p>
        </p:txBody>
      </p:sp>
      <p:sp>
        <p:nvSpPr>
          <p:cNvPr id="2" name="TextBox 1"/>
          <p:cNvSpPr txBox="1"/>
          <p:nvPr/>
        </p:nvSpPr>
        <p:spPr>
          <a:xfrm>
            <a:off x="762000" y="2590800"/>
            <a:ext cx="2590800" cy="3170099"/>
          </a:xfrm>
          <a:prstGeom prst="rect">
            <a:avLst/>
          </a:prstGeom>
          <a:noFill/>
        </p:spPr>
        <p:txBody>
          <a:bodyPr wrap="square" rtlCol="0">
            <a:spAutoFit/>
          </a:bodyPr>
          <a:lstStyle/>
          <a:p>
            <a:r>
              <a:rPr lang="en-US" sz="20000" dirty="0" smtClean="0">
                <a:solidFill>
                  <a:schemeClr val="tx2"/>
                </a:solidFill>
              </a:rPr>
              <a:t>2</a:t>
            </a:r>
            <a:endParaRPr lang="en-US" sz="20000" dirty="0">
              <a:solidFill>
                <a:schemeClr val="tx2"/>
              </a:solidFill>
            </a:endParaRPr>
          </a:p>
        </p:txBody>
      </p:sp>
    </p:spTree>
    <p:extLst>
      <p:ext uri="{BB962C8B-B14F-4D97-AF65-F5344CB8AC3E}">
        <p14:creationId xmlns:p14="http://schemas.microsoft.com/office/powerpoint/2010/main" val="409448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20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0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57200"/>
            <a:ext cx="9144000" cy="1143000"/>
          </a:xfrm>
        </p:spPr>
        <p:txBody>
          <a:bodyPr/>
          <a:lstStyle/>
          <a:p>
            <a:pPr algn="ctr" eaLnBrk="1" hangingPunct="1">
              <a:defRPr/>
            </a:pPr>
            <a:r>
              <a:rPr lang="en-US" sz="4000" dirty="0" smtClean="0"/>
              <a:t>What is a School Support Organization?</a:t>
            </a:r>
          </a:p>
        </p:txBody>
      </p:sp>
      <p:sp>
        <p:nvSpPr>
          <p:cNvPr id="349187" name="Rectangle 3"/>
          <p:cNvSpPr>
            <a:spLocks noGrp="1" noChangeArrowheads="1"/>
          </p:cNvSpPr>
          <p:nvPr>
            <p:ph type="body" idx="1"/>
          </p:nvPr>
        </p:nvSpPr>
        <p:spPr>
          <a:xfrm>
            <a:off x="152400" y="1905000"/>
            <a:ext cx="8991600" cy="4953000"/>
          </a:xfrm>
        </p:spPr>
        <p:txBody>
          <a:bodyPr/>
          <a:lstStyle/>
          <a:p>
            <a:pPr eaLnBrk="1" hangingPunct="1">
              <a:lnSpc>
                <a:spcPct val="90000"/>
              </a:lnSpc>
            </a:pPr>
            <a:r>
              <a:rPr lang="en-US" altLang="en-US" sz="4800" dirty="0" smtClean="0">
                <a:solidFill>
                  <a:schemeClr val="tx1"/>
                </a:solidFill>
              </a:rPr>
              <a:t>Booster club, foundation, PTA, PTO, PTSA….</a:t>
            </a:r>
          </a:p>
          <a:p>
            <a:pPr marL="0" indent="0" eaLnBrk="1" hangingPunct="1">
              <a:lnSpc>
                <a:spcPct val="90000"/>
              </a:lnSpc>
              <a:buNone/>
            </a:pPr>
            <a:endParaRPr lang="en-US" altLang="en-US" sz="1600" dirty="0" smtClean="0">
              <a:solidFill>
                <a:schemeClr val="tx1"/>
              </a:solidFill>
            </a:endParaRPr>
          </a:p>
          <a:p>
            <a:pPr marL="0" indent="0" eaLnBrk="1" hangingPunct="1">
              <a:lnSpc>
                <a:spcPct val="90000"/>
              </a:lnSpc>
              <a:buNone/>
            </a:pPr>
            <a:r>
              <a:rPr lang="en-US" altLang="en-US" sz="4800" dirty="0" smtClean="0">
                <a:solidFill>
                  <a:schemeClr val="tx1"/>
                </a:solidFill>
              </a:rPr>
              <a:t>Group whose primary purpose is to support a school or school activity and which collects or receives money for that purpose</a:t>
            </a:r>
          </a:p>
        </p:txBody>
      </p:sp>
    </p:spTree>
    <p:extLst>
      <p:ext uri="{BB962C8B-B14F-4D97-AF65-F5344CB8AC3E}">
        <p14:creationId xmlns:p14="http://schemas.microsoft.com/office/powerpoint/2010/main" val="1052688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a:defRPr/>
            </a:pPr>
            <a:endParaRPr lang="en-US" smtClean="0"/>
          </a:p>
        </p:txBody>
      </p:sp>
      <p:sp>
        <p:nvSpPr>
          <p:cNvPr id="99331" name="Rectangle 3"/>
          <p:cNvSpPr>
            <a:spLocks noGrp="1" noChangeArrowheads="1"/>
          </p:cNvSpPr>
          <p:nvPr>
            <p:ph type="body" idx="1"/>
          </p:nvPr>
        </p:nvSpPr>
        <p:spPr>
          <a:xfrm>
            <a:off x="0" y="1600200"/>
            <a:ext cx="9144000" cy="5257800"/>
          </a:xfrm>
        </p:spPr>
        <p:txBody>
          <a:bodyPr/>
          <a:lstStyle/>
          <a:p>
            <a:endParaRPr lang="en-US" altLang="en-US" sz="2800" dirty="0" smtClean="0"/>
          </a:p>
          <a:p>
            <a:endParaRPr lang="en-US" altLang="en-US" sz="2800" dirty="0" smtClean="0"/>
          </a:p>
          <a:p>
            <a:pPr lvl="1">
              <a:buFontTx/>
              <a:buNone/>
            </a:pPr>
            <a:r>
              <a:rPr lang="en-US" altLang="en-US" sz="6600" dirty="0" smtClean="0"/>
              <a:t>Also…. CASH ADVANCES</a:t>
            </a:r>
          </a:p>
          <a:p>
            <a:pPr lvl="1"/>
            <a:endParaRPr lang="en-US" altLang="en-US" sz="2400" dirty="0" smtClean="0"/>
          </a:p>
        </p:txBody>
      </p:sp>
    </p:spTree>
    <p:extLst>
      <p:ext uri="{BB962C8B-B14F-4D97-AF65-F5344CB8AC3E}">
        <p14:creationId xmlns:p14="http://schemas.microsoft.com/office/powerpoint/2010/main" val="323771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3"/>
          <p:cNvSpPr txBox="1">
            <a:spLocks noChangeArrowheads="1"/>
          </p:cNvSpPr>
          <p:nvPr/>
        </p:nvSpPr>
        <p:spPr bwMode="auto">
          <a:xfrm>
            <a:off x="304800" y="304800"/>
            <a:ext cx="266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8000">
              <a:latin typeface="Arial Black" pitchFamily="34" charset="0"/>
            </a:endParaRPr>
          </a:p>
        </p:txBody>
      </p:sp>
      <p:sp>
        <p:nvSpPr>
          <p:cNvPr id="342020" name="Rectangle 4"/>
          <p:cNvSpPr>
            <a:spLocks noChangeArrowheads="1"/>
          </p:cNvSpPr>
          <p:nvPr/>
        </p:nvSpPr>
        <p:spPr bwMode="auto">
          <a:xfrm>
            <a:off x="-76200" y="3505200"/>
            <a:ext cx="8915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600" dirty="0">
                <a:solidFill>
                  <a:srgbClr val="0C0904"/>
                </a:solidFill>
                <a:latin typeface="Arial Black" pitchFamily="34" charset="0"/>
              </a:rPr>
              <a:t>Review Bank Statements</a:t>
            </a:r>
            <a:endParaRPr lang="en-US" altLang="en-US" sz="6600" dirty="0">
              <a:solidFill>
                <a:srgbClr val="000000"/>
              </a:solidFill>
              <a:latin typeface="Arial Black" pitchFamily="34" charset="0"/>
            </a:endParaRPr>
          </a:p>
        </p:txBody>
      </p:sp>
      <p:sp>
        <p:nvSpPr>
          <p:cNvPr id="2" name="TextBox 1"/>
          <p:cNvSpPr txBox="1"/>
          <p:nvPr/>
        </p:nvSpPr>
        <p:spPr>
          <a:xfrm>
            <a:off x="2057400" y="877162"/>
            <a:ext cx="4114800" cy="3170099"/>
          </a:xfrm>
          <a:prstGeom prst="rect">
            <a:avLst/>
          </a:prstGeom>
          <a:noFill/>
        </p:spPr>
        <p:txBody>
          <a:bodyPr wrap="square" rtlCol="0">
            <a:spAutoFit/>
          </a:bodyPr>
          <a:lstStyle/>
          <a:p>
            <a:r>
              <a:rPr lang="en-US" sz="20000" dirty="0" smtClean="0">
                <a:solidFill>
                  <a:schemeClr val="tx2"/>
                </a:solidFill>
              </a:rPr>
              <a:t>1</a:t>
            </a:r>
            <a:endParaRPr lang="en-US" sz="20000" dirty="0">
              <a:solidFill>
                <a:schemeClr val="tx2"/>
              </a:solidFill>
            </a:endParaRPr>
          </a:p>
        </p:txBody>
      </p:sp>
    </p:spTree>
    <p:extLst>
      <p:ext uri="{BB962C8B-B14F-4D97-AF65-F5344CB8AC3E}">
        <p14:creationId xmlns:p14="http://schemas.microsoft.com/office/powerpoint/2010/main" val="22559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anim calcmode="lin" valueType="num">
                                      <p:cBhvr>
                                        <p:cTn id="7" dur="1000" fill="hold"/>
                                        <p:tgtEl>
                                          <p:spTgt spid="34202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202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2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2" descr="april_bank_statement"/>
          <p:cNvPicPr>
            <a:picLocks noChangeAspect="1" noChangeArrowheads="1"/>
          </p:cNvPicPr>
          <p:nvPr/>
        </p:nvPicPr>
        <p:blipFill>
          <a:blip r:embed="rId2">
            <a:extLst>
              <a:ext uri="{28A0092B-C50C-407E-A947-70E740481C1C}">
                <a14:useLocalDpi xmlns:a14="http://schemas.microsoft.com/office/drawing/2010/main" val="0"/>
              </a:ext>
            </a:extLst>
          </a:blip>
          <a:srcRect l="10921" t="19174" r="10345"/>
          <a:stretch>
            <a:fillRect/>
          </a:stretch>
        </p:blipFill>
        <p:spPr bwMode="auto">
          <a:xfrm>
            <a:off x="4876800" y="-304800"/>
            <a:ext cx="10439400" cy="1027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39" name="Rectangle 2"/>
          <p:cNvSpPr>
            <a:spLocks noGrp="1" noChangeArrowheads="1"/>
          </p:cNvSpPr>
          <p:nvPr>
            <p:ph type="title"/>
          </p:nvPr>
        </p:nvSpPr>
        <p:spPr>
          <a:xfrm>
            <a:off x="228600" y="533400"/>
            <a:ext cx="4648200" cy="1143000"/>
          </a:xfrm>
        </p:spPr>
        <p:txBody>
          <a:bodyPr/>
          <a:lstStyle/>
          <a:p>
            <a:pPr>
              <a:defRPr/>
            </a:pPr>
            <a:endParaRPr lang="en-US" sz="4000" dirty="0" smtClean="0"/>
          </a:p>
        </p:txBody>
      </p:sp>
      <p:sp>
        <p:nvSpPr>
          <p:cNvPr id="112643" name="Rectangle 3"/>
          <p:cNvSpPr>
            <a:spLocks noGrp="1" noChangeArrowheads="1"/>
          </p:cNvSpPr>
          <p:nvPr>
            <p:ph idx="1"/>
          </p:nvPr>
        </p:nvSpPr>
        <p:spPr>
          <a:xfrm>
            <a:off x="152400" y="762000"/>
            <a:ext cx="4953000" cy="6096000"/>
          </a:xfrm>
        </p:spPr>
        <p:txBody>
          <a:bodyPr/>
          <a:lstStyle/>
          <a:p>
            <a:pPr>
              <a:buFont typeface="Wingdings" pitchFamily="2" charset="2"/>
              <a:buNone/>
            </a:pPr>
            <a:r>
              <a:rPr lang="en-US" altLang="en-US" sz="3600" smtClean="0"/>
              <a:t>	Review of Original Bank Statements</a:t>
            </a:r>
          </a:p>
          <a:p>
            <a:pPr>
              <a:buFont typeface="Wingdings" pitchFamily="2" charset="2"/>
              <a:buNone/>
            </a:pPr>
            <a:endParaRPr lang="en-US" altLang="en-US" sz="1800" smtClean="0"/>
          </a:p>
          <a:p>
            <a:r>
              <a:rPr lang="en-US" altLang="en-US" sz="3600" smtClean="0"/>
              <a:t>Number of Deposits</a:t>
            </a:r>
          </a:p>
          <a:p>
            <a:r>
              <a:rPr lang="en-US" altLang="en-US" sz="3600" smtClean="0"/>
              <a:t>Timing of Deposits</a:t>
            </a:r>
          </a:p>
          <a:p>
            <a:r>
              <a:rPr lang="en-US" altLang="en-US" sz="3600" smtClean="0"/>
              <a:t>Amount of Deposits</a:t>
            </a:r>
          </a:p>
          <a:p>
            <a:r>
              <a:rPr lang="en-US" altLang="en-US" sz="3600" smtClean="0"/>
              <a:t>Amounts on checks</a:t>
            </a:r>
          </a:p>
          <a:p>
            <a:r>
              <a:rPr lang="en-US" altLang="en-US" sz="3600" smtClean="0"/>
              <a:t>Payees on checks</a:t>
            </a:r>
          </a:p>
        </p:txBody>
      </p:sp>
    </p:spTree>
    <p:extLst>
      <p:ext uri="{BB962C8B-B14F-4D97-AF65-F5344CB8AC3E}">
        <p14:creationId xmlns:p14="http://schemas.microsoft.com/office/powerpoint/2010/main" val="345080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algn="ctr" eaLnBrk="1" hangingPunct="1"/>
            <a:r>
              <a:rPr lang="en-US" altLang="en-US" sz="7200" smtClean="0"/>
              <a:t>Contact Me</a:t>
            </a:r>
          </a:p>
        </p:txBody>
      </p:sp>
      <p:sp>
        <p:nvSpPr>
          <p:cNvPr id="505859" name="Rectangle 3"/>
          <p:cNvSpPr>
            <a:spLocks noGrp="1" noChangeArrowheads="1"/>
          </p:cNvSpPr>
          <p:nvPr>
            <p:ph idx="1"/>
          </p:nvPr>
        </p:nvSpPr>
        <p:spPr>
          <a:xfrm>
            <a:off x="533400" y="1676400"/>
            <a:ext cx="7848600" cy="4191000"/>
          </a:xfrm>
        </p:spPr>
        <p:txBody>
          <a:bodyPr/>
          <a:lstStyle/>
          <a:p>
            <a:pPr eaLnBrk="1" hangingPunct="1">
              <a:buFontTx/>
              <a:buNone/>
            </a:pPr>
            <a:endParaRPr lang="en-US" altLang="en-US" sz="1800" smtClean="0"/>
          </a:p>
          <a:p>
            <a:pPr lvl="1" eaLnBrk="1" hangingPunct="1">
              <a:buFontTx/>
              <a:buNone/>
            </a:pPr>
            <a:endParaRPr lang="en-US" altLang="en-US" smtClean="0"/>
          </a:p>
        </p:txBody>
      </p:sp>
      <p:sp>
        <p:nvSpPr>
          <p:cNvPr id="505860" name="Slide Number Placeholder 5"/>
          <p:cNvSpPr>
            <a:spLocks noGrp="1"/>
          </p:cNvSpPr>
          <p:nvPr>
            <p:ph type="sldNum" sz="quarter" idx="11"/>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eaLnBrk="1" hangingPunct="1"/>
            <a:fld id="{ED09C1A7-F078-47C5-AA80-F7D8ED8CE76B}" type="slidenum">
              <a:rPr lang="en-US" altLang="en-US" sz="1000" smtClean="0"/>
              <a:pPr eaLnBrk="1" hangingPunct="1"/>
              <a:t>83</a:t>
            </a:fld>
            <a:endParaRPr lang="en-US" altLang="en-US" sz="1000" smtClean="0"/>
          </a:p>
        </p:txBody>
      </p:sp>
      <p:sp>
        <p:nvSpPr>
          <p:cNvPr id="683012" name="Rectangle 4"/>
          <p:cNvSpPr>
            <a:spLocks noChangeArrowheads="1"/>
          </p:cNvSpPr>
          <p:nvPr/>
        </p:nvSpPr>
        <p:spPr bwMode="auto">
          <a:xfrm>
            <a:off x="0" y="2133600"/>
            <a:ext cx="9144000" cy="2862322"/>
          </a:xfrm>
          <a:prstGeom prst="rect">
            <a:avLst/>
          </a:prstGeom>
          <a:noFill/>
          <a:ln w="9525">
            <a:noFill/>
            <a:miter lim="800000"/>
            <a:headEnd/>
            <a:tailEnd/>
          </a:ln>
          <a:effectLst/>
        </p:spPr>
        <p:txBody>
          <a:bodyPr>
            <a:spAutoFit/>
          </a:bodyPr>
          <a:lstStyle/>
          <a:p>
            <a:pPr eaLnBrk="0" hangingPunct="0">
              <a:defRPr/>
            </a:pPr>
            <a:r>
              <a:rPr lang="en-US" sz="3600" dirty="0">
                <a:solidFill>
                  <a:schemeClr val="bg2"/>
                </a:solidFill>
                <a:effectLst>
                  <a:outerShdw blurRad="38100" dist="38100" dir="2700000" algn="tl">
                    <a:srgbClr val="000000"/>
                  </a:outerShdw>
                </a:effectLst>
              </a:rPr>
              <a:t>L. Rene </a:t>
            </a:r>
            <a:r>
              <a:rPr lang="en-US" sz="3600" dirty="0" err="1">
                <a:solidFill>
                  <a:schemeClr val="bg2"/>
                </a:solidFill>
                <a:effectLst>
                  <a:outerShdw blurRad="38100" dist="38100" dir="2700000" algn="tl">
                    <a:srgbClr val="000000"/>
                  </a:outerShdw>
                </a:effectLst>
              </a:rPr>
              <a:t>Brison</a:t>
            </a:r>
            <a:r>
              <a:rPr lang="en-US" sz="3600" dirty="0">
                <a:solidFill>
                  <a:schemeClr val="bg2"/>
                </a:solidFill>
                <a:effectLst>
                  <a:outerShdw blurRad="38100" dist="38100" dir="2700000" algn="tl">
                    <a:srgbClr val="000000"/>
                  </a:outerShdw>
                </a:effectLst>
              </a:rPr>
              <a:t>, CPA, CFE, </a:t>
            </a:r>
            <a:endParaRPr lang="en-US" sz="3600" dirty="0" smtClean="0">
              <a:solidFill>
                <a:schemeClr val="bg2"/>
              </a:solidFill>
              <a:effectLst>
                <a:outerShdw blurRad="38100" dist="38100" dir="2700000" algn="tl">
                  <a:srgbClr val="000000"/>
                </a:outerShdw>
              </a:effectLst>
            </a:endParaRPr>
          </a:p>
          <a:p>
            <a:pPr eaLnBrk="0" hangingPunct="0">
              <a:defRPr/>
            </a:pPr>
            <a:r>
              <a:rPr lang="en-US" sz="3600" dirty="0" smtClean="0">
                <a:solidFill>
                  <a:schemeClr val="bg2"/>
                </a:solidFill>
                <a:effectLst>
                  <a:outerShdw blurRad="38100" dist="38100" dir="2700000" algn="tl">
                    <a:srgbClr val="000000"/>
                  </a:outerShdw>
                </a:effectLst>
              </a:rPr>
              <a:t>Assistant Director</a:t>
            </a:r>
            <a:endParaRPr lang="en-US" sz="3600" dirty="0">
              <a:solidFill>
                <a:schemeClr val="bg2"/>
              </a:solidFill>
              <a:effectLst>
                <a:outerShdw blurRad="38100" dist="38100" dir="2700000" algn="tl">
                  <a:srgbClr val="000000"/>
                </a:outerShdw>
              </a:effectLst>
            </a:endParaRPr>
          </a:p>
          <a:p>
            <a:pPr eaLnBrk="0" hangingPunct="0">
              <a:defRPr/>
            </a:pPr>
            <a:r>
              <a:rPr lang="en-US" sz="3600" dirty="0" smtClean="0">
                <a:solidFill>
                  <a:schemeClr val="bg2"/>
                </a:solidFill>
                <a:effectLst>
                  <a:outerShdw blurRad="38100" dist="38100" dir="2700000" algn="tl">
                    <a:srgbClr val="000000"/>
                  </a:outerShdw>
                </a:effectLst>
              </a:rPr>
              <a:t>Special Investigations </a:t>
            </a:r>
          </a:p>
          <a:p>
            <a:pPr eaLnBrk="0" hangingPunct="0">
              <a:defRPr/>
            </a:pPr>
            <a:r>
              <a:rPr lang="en-US" sz="3600" dirty="0" smtClean="0">
                <a:solidFill>
                  <a:schemeClr val="bg2"/>
                </a:solidFill>
                <a:effectLst>
                  <a:outerShdw blurRad="38100" dist="38100" dir="2700000" algn="tl">
                    <a:srgbClr val="000000"/>
                  </a:outerShdw>
                </a:effectLst>
              </a:rPr>
              <a:t>(</a:t>
            </a:r>
            <a:r>
              <a:rPr lang="en-US" sz="3600" dirty="0">
                <a:solidFill>
                  <a:schemeClr val="bg2"/>
                </a:solidFill>
                <a:effectLst>
                  <a:outerShdw blurRad="38100" dist="38100" dir="2700000" algn="tl">
                    <a:srgbClr val="000000"/>
                  </a:outerShdw>
                </a:effectLst>
              </a:rPr>
              <a:t>615) </a:t>
            </a:r>
            <a:r>
              <a:rPr lang="en-US" sz="3600" dirty="0" smtClean="0">
                <a:solidFill>
                  <a:schemeClr val="bg2"/>
                </a:solidFill>
                <a:effectLst>
                  <a:outerShdw blurRad="38100" dist="38100" dir="2700000" algn="tl">
                    <a:srgbClr val="000000"/>
                  </a:outerShdw>
                </a:effectLst>
              </a:rPr>
              <a:t>401-7865</a:t>
            </a:r>
            <a:endParaRPr lang="en-US" sz="3600" dirty="0">
              <a:solidFill>
                <a:schemeClr val="bg2"/>
              </a:solidFill>
              <a:effectLst>
                <a:outerShdw blurRad="38100" dist="38100" dir="2700000" algn="tl">
                  <a:srgbClr val="000000"/>
                </a:outerShdw>
              </a:effectLst>
            </a:endParaRPr>
          </a:p>
          <a:p>
            <a:pPr eaLnBrk="0" hangingPunct="0">
              <a:defRPr/>
            </a:pPr>
            <a:r>
              <a:rPr lang="en-US" sz="3600" dirty="0" smtClean="0">
                <a:solidFill>
                  <a:schemeClr val="bg2"/>
                </a:solidFill>
                <a:effectLst>
                  <a:outerShdw blurRad="38100" dist="38100" dir="2700000" algn="tl">
                    <a:srgbClr val="000000"/>
                  </a:outerShdw>
                </a:effectLst>
              </a:rPr>
              <a:t>rene.brison@cot.tn.gov</a:t>
            </a:r>
            <a:endParaRPr lang="en-US" sz="3600" dirty="0">
              <a:solidFill>
                <a:schemeClr val="bg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8301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533400"/>
            <a:ext cx="6934200" cy="1143000"/>
          </a:xfrm>
        </p:spPr>
        <p:txBody>
          <a:bodyPr/>
          <a:lstStyle/>
          <a:p>
            <a:pPr eaLnBrk="1" hangingPunct="1">
              <a:defRPr/>
            </a:pPr>
            <a:r>
              <a:rPr lang="en-US" sz="4000" dirty="0" smtClean="0"/>
              <a:t>Who or What is </a:t>
            </a:r>
            <a:r>
              <a:rPr lang="en-US" sz="4000" b="1" i="1" u="sng" dirty="0" smtClean="0"/>
              <a:t>NOT</a:t>
            </a:r>
            <a:r>
              <a:rPr lang="en-US" sz="4000" dirty="0" smtClean="0"/>
              <a:t> a School Support Organization?</a:t>
            </a:r>
          </a:p>
        </p:txBody>
      </p:sp>
      <p:sp>
        <p:nvSpPr>
          <p:cNvPr id="37891" name="Rectangle 3"/>
          <p:cNvSpPr>
            <a:spLocks noGrp="1" noChangeArrowheads="1"/>
          </p:cNvSpPr>
          <p:nvPr>
            <p:ph type="body" idx="1"/>
          </p:nvPr>
        </p:nvSpPr>
        <p:spPr>
          <a:xfrm>
            <a:off x="2209800" y="1752600"/>
            <a:ext cx="7086600" cy="2514600"/>
          </a:xfrm>
        </p:spPr>
        <p:txBody>
          <a:bodyPr/>
          <a:lstStyle/>
          <a:p>
            <a:pPr eaLnBrk="1" hangingPunct="1">
              <a:buFontTx/>
              <a:buNone/>
            </a:pPr>
            <a:r>
              <a:rPr lang="en-US" altLang="en-US" sz="4800" dirty="0" smtClean="0"/>
              <a:t>  Groups or persons who solicit </a:t>
            </a:r>
            <a:r>
              <a:rPr lang="en-US" altLang="en-US" sz="4400" dirty="0" smtClean="0"/>
              <a:t>donations</a:t>
            </a:r>
            <a:r>
              <a:rPr lang="en-US" altLang="en-US" sz="4800" dirty="0" smtClean="0"/>
              <a:t> given directly to school  </a:t>
            </a:r>
          </a:p>
        </p:txBody>
      </p:sp>
      <p:sp>
        <p:nvSpPr>
          <p:cNvPr id="5" name="TextBox 4"/>
          <p:cNvSpPr txBox="1">
            <a:spLocks noChangeArrowheads="1"/>
          </p:cNvSpPr>
          <p:nvPr/>
        </p:nvSpPr>
        <p:spPr bwMode="auto">
          <a:xfrm>
            <a:off x="0" y="40005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US" altLang="en-US" sz="4800" dirty="0"/>
              <a:t>Persons who volunteer or assist in school fundraisers</a:t>
            </a:r>
          </a:p>
        </p:txBody>
      </p:sp>
    </p:spTree>
    <p:extLst>
      <p:ext uri="{BB962C8B-B14F-4D97-AF65-F5344CB8AC3E}">
        <p14:creationId xmlns:p14="http://schemas.microsoft.com/office/powerpoint/2010/main" val="881331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5" grpId="0"/>
    </p:bldLst>
  </p:timing>
</p:sld>
</file>

<file path=ppt/theme/theme1.xml><?xml version="1.0" encoding="utf-8"?>
<a:theme xmlns:a="http://schemas.openxmlformats.org/drawingml/2006/main" name="Quadrant">
  <a:themeElements>
    <a:clrScheme name="Quadrant 10">
      <a:dk1>
        <a:srgbClr val="003366"/>
      </a:dk1>
      <a:lt1>
        <a:srgbClr val="FFFFFF"/>
      </a:lt1>
      <a:dk2>
        <a:srgbClr val="800000"/>
      </a:dk2>
      <a:lt2>
        <a:srgbClr val="000000"/>
      </a:lt2>
      <a:accent1>
        <a:srgbClr val="FFB20D"/>
      </a:accent1>
      <a:accent2>
        <a:srgbClr val="67614A"/>
      </a:accent2>
      <a:accent3>
        <a:srgbClr val="FFFFFF"/>
      </a:accent3>
      <a:accent4>
        <a:srgbClr val="002A56"/>
      </a:accent4>
      <a:accent5>
        <a:srgbClr val="FFD5AA"/>
      </a:accent5>
      <a:accent6>
        <a:srgbClr val="5D5742"/>
      </a:accent6>
      <a:hlink>
        <a:srgbClr val="800000"/>
      </a:hlink>
      <a:folHlink>
        <a:srgbClr val="003366"/>
      </a:folHlink>
    </a:clrScheme>
    <a:fontScheme name="Quadrant">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3366"/>
        </a:dk1>
        <a:lt1>
          <a:srgbClr val="FFFFFF"/>
        </a:lt1>
        <a:dk2>
          <a:srgbClr val="800000"/>
        </a:dk2>
        <a:lt2>
          <a:srgbClr val="000000"/>
        </a:lt2>
        <a:accent1>
          <a:srgbClr val="FFB20D"/>
        </a:accent1>
        <a:accent2>
          <a:srgbClr val="67614A"/>
        </a:accent2>
        <a:accent3>
          <a:srgbClr val="FFFFFF"/>
        </a:accent3>
        <a:accent4>
          <a:srgbClr val="002A56"/>
        </a:accent4>
        <a:accent5>
          <a:srgbClr val="FFD5AA"/>
        </a:accent5>
        <a:accent6>
          <a:srgbClr val="5D5742"/>
        </a:accent6>
        <a:hlink>
          <a:srgbClr val="800000"/>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23460</TotalTime>
  <Words>1782</Words>
  <Application>Microsoft Office PowerPoint</Application>
  <PresentationFormat>On-screen Show (4:3)</PresentationFormat>
  <Paragraphs>304</Paragraphs>
  <Slides>83</Slides>
  <Notes>1</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0" baseType="lpstr">
      <vt:lpstr>Arial</vt:lpstr>
      <vt:lpstr>Arial Black</vt:lpstr>
      <vt:lpstr>Tahoma</vt:lpstr>
      <vt:lpstr>Times New Roman</vt:lpstr>
      <vt:lpstr>Wingdings</vt:lpstr>
      <vt:lpstr>Quadrant</vt:lpstr>
      <vt:lpstr>Acrobat Document</vt:lpstr>
      <vt:lpstr>Metropolitan Area School Systems School Support Organizations– November 4, 2015</vt:lpstr>
      <vt:lpstr>School Support Organizations  (learning objectives)</vt:lpstr>
      <vt:lpstr>Over the Years</vt:lpstr>
      <vt:lpstr>School Support Organization Financial Accountability Act [2007 (Amended in 2008)]</vt:lpstr>
      <vt:lpstr>Legislative Intent</vt:lpstr>
      <vt:lpstr>Legislative Intent</vt:lpstr>
      <vt:lpstr>SSOFAA – Covers WHO/WHAT?</vt:lpstr>
      <vt:lpstr>What is a School Support Organization?</vt:lpstr>
      <vt:lpstr>Who or What is NOT a School Support Organization?</vt:lpstr>
      <vt:lpstr>SSOFAA Definitions</vt:lpstr>
      <vt:lpstr>SSOFAA Definitions</vt:lpstr>
      <vt:lpstr>Two Paths From Which To Choose…</vt:lpstr>
      <vt:lpstr> School Money??</vt:lpstr>
      <vt:lpstr>PowerPoint Presentation</vt:lpstr>
      <vt:lpstr>PowerPoint Presentation</vt:lpstr>
      <vt:lpstr>PowerPoint Presentation</vt:lpstr>
      <vt:lpstr>Through the School</vt:lpstr>
      <vt:lpstr>PowerPoint Presentation</vt:lpstr>
      <vt:lpstr>PowerPoint Presentation</vt:lpstr>
      <vt:lpstr>?</vt:lpstr>
      <vt:lpstr> The Other Path!!!</vt:lpstr>
      <vt:lpstr>PowerPoint Presentation</vt:lpstr>
      <vt:lpstr>Questions:</vt:lpstr>
      <vt:lpstr>Questions:</vt:lpstr>
      <vt:lpstr>Questions:</vt:lpstr>
      <vt:lpstr>Questions:</vt:lpstr>
      <vt:lpstr> The Other Path!!!</vt:lpstr>
      <vt:lpstr>PowerPoint Presentation</vt:lpstr>
      <vt:lpstr>Board Policy</vt:lpstr>
      <vt:lpstr>Board Policy Must Require a Form Documenting:</vt:lpstr>
      <vt:lpstr> Board Policy Must Require:</vt:lpstr>
      <vt:lpstr> Board Policy Must Require:</vt:lpstr>
      <vt:lpstr>TSBA Model Board Policy</vt:lpstr>
      <vt:lpstr>School Board Policy</vt:lpstr>
      <vt:lpstr>School Board Policy</vt:lpstr>
      <vt:lpstr>Responsibility of the  Director of Schools and/or BOE</vt:lpstr>
      <vt:lpstr>Responsibility of SSO</vt:lpstr>
      <vt:lpstr>Responsibility of SSO</vt:lpstr>
      <vt:lpstr>Responsibility of SSO –  Accounting Policy</vt:lpstr>
      <vt:lpstr>Responsibility of SSO </vt:lpstr>
      <vt:lpstr>Meetings/Activities</vt:lpstr>
      <vt:lpstr>Meetings/Activities</vt:lpstr>
      <vt:lpstr>Minutes</vt:lpstr>
      <vt:lpstr>Minutes</vt:lpstr>
      <vt:lpstr>Responsibility of SSO</vt:lpstr>
      <vt:lpstr>Responsibility of SSO</vt:lpstr>
      <vt:lpstr>Responsibility of SSO</vt:lpstr>
      <vt:lpstr>Model Financial Policy</vt:lpstr>
      <vt:lpstr>Questions:</vt:lpstr>
      <vt:lpstr>Model Financial Policy</vt:lpstr>
      <vt:lpstr>Model Financial Policy</vt:lpstr>
      <vt:lpstr>Model Financial Policy</vt:lpstr>
      <vt:lpstr>Records</vt:lpstr>
      <vt:lpstr>School Support Organizations</vt:lpstr>
      <vt:lpstr>School Representative</vt:lpstr>
      <vt:lpstr> School Representative</vt:lpstr>
      <vt:lpstr>SSO Focus Issues</vt:lpstr>
      <vt:lpstr>PowerPoint Presentation</vt:lpstr>
      <vt:lpstr>PowerPoint Presentation</vt:lpstr>
      <vt:lpstr>PowerPoint Presentation</vt:lpstr>
      <vt:lpstr>PowerPoint Presentation</vt:lpstr>
      <vt:lpstr>Applicable Fundraisers (Concessions)</vt:lpstr>
      <vt:lpstr>PowerPoint Presentation</vt:lpstr>
      <vt:lpstr>SSOs May NOT</vt:lpstr>
      <vt:lpstr>SSO Focus Issues</vt:lpstr>
      <vt:lpstr>SSO Focus Issues</vt:lpstr>
      <vt:lpstr>PowerPoint Presentation</vt:lpstr>
      <vt:lpstr>Compensation to Employees?</vt:lpstr>
      <vt:lpstr>TSSAA</vt:lpstr>
      <vt:lpstr>Questions:</vt:lpstr>
      <vt:lpstr>Questions:</vt:lpstr>
      <vt:lpstr>Questions:</vt:lpstr>
      <vt:lpstr>Questions:</vt:lpstr>
      <vt:lpstr>Questions:</vt:lpstr>
      <vt:lpstr> School Officials NOT Liable for SSO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Me</vt:lpstr>
    </vt:vector>
  </TitlesOfParts>
  <Company>Comptroller of the Treasury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Complying with the Tennessee Public Records Act</dc:title>
  <dc:creator>ig01005</dc:creator>
  <cp:lastModifiedBy>GARRETT RAIDEN</cp:lastModifiedBy>
  <cp:revision>630</cp:revision>
  <dcterms:created xsi:type="dcterms:W3CDTF">2008-02-12T15:39:17Z</dcterms:created>
  <dcterms:modified xsi:type="dcterms:W3CDTF">2016-08-09T23:00:19Z</dcterms:modified>
</cp:coreProperties>
</file>